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056"/>
            <a:ext cx="18288000" cy="1430020"/>
          </a:xfrm>
          <a:custGeom>
            <a:avLst/>
            <a:gdLst/>
            <a:ahLst/>
            <a:cxnLst/>
            <a:rect l="l" t="t" r="r" b="b"/>
            <a:pathLst>
              <a:path w="18288000" h="1430020">
                <a:moveTo>
                  <a:pt x="0" y="1429512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1429512"/>
                </a:lnTo>
                <a:lnTo>
                  <a:pt x="0" y="142951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2416" y="3413759"/>
            <a:ext cx="8101965" cy="6193790"/>
          </a:xfrm>
          <a:custGeom>
            <a:avLst/>
            <a:gdLst/>
            <a:ahLst/>
            <a:cxnLst/>
            <a:rect l="l" t="t" r="r" b="b"/>
            <a:pathLst>
              <a:path w="8101965" h="6193790">
                <a:moveTo>
                  <a:pt x="8101583" y="0"/>
                </a:moveTo>
                <a:lnTo>
                  <a:pt x="0" y="0"/>
                </a:lnTo>
                <a:lnTo>
                  <a:pt x="0" y="6193536"/>
                </a:lnTo>
                <a:lnTo>
                  <a:pt x="8101583" y="6193536"/>
                </a:lnTo>
                <a:lnTo>
                  <a:pt x="8101583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22307" y="3413759"/>
            <a:ext cx="7937500" cy="6193790"/>
          </a:xfrm>
          <a:custGeom>
            <a:avLst/>
            <a:gdLst/>
            <a:ahLst/>
            <a:cxnLst/>
            <a:rect l="l" t="t" r="r" b="b"/>
            <a:pathLst>
              <a:path w="7937500" h="6193790">
                <a:moveTo>
                  <a:pt x="7936992" y="0"/>
                </a:moveTo>
                <a:lnTo>
                  <a:pt x="0" y="0"/>
                </a:lnTo>
                <a:lnTo>
                  <a:pt x="0" y="6193536"/>
                </a:lnTo>
                <a:lnTo>
                  <a:pt x="7936992" y="6193536"/>
                </a:lnTo>
                <a:lnTo>
                  <a:pt x="793699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10183"/>
            <a:ext cx="7862570" cy="1430020"/>
          </a:xfrm>
          <a:custGeom>
            <a:avLst/>
            <a:gdLst/>
            <a:ahLst/>
            <a:cxnLst/>
            <a:rect l="l" t="t" r="r" b="b"/>
            <a:pathLst>
              <a:path w="7862570" h="1430020">
                <a:moveTo>
                  <a:pt x="6996684" y="0"/>
                </a:moveTo>
                <a:lnTo>
                  <a:pt x="0" y="0"/>
                </a:lnTo>
                <a:lnTo>
                  <a:pt x="0" y="1429512"/>
                </a:lnTo>
                <a:lnTo>
                  <a:pt x="6639420" y="1429512"/>
                </a:lnTo>
                <a:lnTo>
                  <a:pt x="6996684" y="0"/>
                </a:lnTo>
                <a:close/>
              </a:path>
              <a:path w="7862570" h="1430020">
                <a:moveTo>
                  <a:pt x="7429500" y="0"/>
                </a:moveTo>
                <a:lnTo>
                  <a:pt x="7177532" y="0"/>
                </a:lnTo>
                <a:lnTo>
                  <a:pt x="6819900" y="1429512"/>
                </a:lnTo>
                <a:lnTo>
                  <a:pt x="7071868" y="1429512"/>
                </a:lnTo>
                <a:lnTo>
                  <a:pt x="7429500" y="0"/>
                </a:lnTo>
                <a:close/>
              </a:path>
              <a:path w="7862570" h="1430020">
                <a:moveTo>
                  <a:pt x="7862316" y="0"/>
                </a:moveTo>
                <a:lnTo>
                  <a:pt x="7610348" y="0"/>
                </a:lnTo>
                <a:lnTo>
                  <a:pt x="7252716" y="1429512"/>
                </a:lnTo>
                <a:lnTo>
                  <a:pt x="7504684" y="1429512"/>
                </a:lnTo>
                <a:lnTo>
                  <a:pt x="786231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2416" y="3413759"/>
            <a:ext cx="8101965" cy="619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322307" y="3413759"/>
            <a:ext cx="7937500" cy="619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79" y="641984"/>
            <a:ext cx="13212444" cy="1467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7550" y="1907667"/>
            <a:ext cx="16929100" cy="669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b_12@apa.kz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18135600" cy="102412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183"/>
            <a:ext cx="7862570" cy="1430020"/>
          </a:xfrm>
          <a:custGeom>
            <a:avLst/>
            <a:gdLst/>
            <a:ahLst/>
            <a:cxnLst/>
            <a:rect l="l" t="t" r="r" b="b"/>
            <a:pathLst>
              <a:path w="7862570" h="1430020">
                <a:moveTo>
                  <a:pt x="6996684" y="0"/>
                </a:moveTo>
                <a:lnTo>
                  <a:pt x="0" y="0"/>
                </a:lnTo>
                <a:lnTo>
                  <a:pt x="0" y="1429512"/>
                </a:lnTo>
                <a:lnTo>
                  <a:pt x="6639420" y="1429512"/>
                </a:lnTo>
                <a:lnTo>
                  <a:pt x="6996684" y="0"/>
                </a:lnTo>
                <a:close/>
              </a:path>
              <a:path w="7862570" h="1430020">
                <a:moveTo>
                  <a:pt x="7429500" y="0"/>
                </a:moveTo>
                <a:lnTo>
                  <a:pt x="7177532" y="0"/>
                </a:lnTo>
                <a:lnTo>
                  <a:pt x="6819900" y="1429512"/>
                </a:lnTo>
                <a:lnTo>
                  <a:pt x="7071868" y="1429512"/>
                </a:lnTo>
                <a:lnTo>
                  <a:pt x="7429500" y="0"/>
                </a:lnTo>
                <a:close/>
              </a:path>
              <a:path w="7862570" h="1430020">
                <a:moveTo>
                  <a:pt x="7862316" y="0"/>
                </a:moveTo>
                <a:lnTo>
                  <a:pt x="7610348" y="0"/>
                </a:lnTo>
                <a:lnTo>
                  <a:pt x="7252716" y="1429512"/>
                </a:lnTo>
                <a:lnTo>
                  <a:pt x="7504684" y="1429512"/>
                </a:lnTo>
                <a:lnTo>
                  <a:pt x="786231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413759"/>
            <a:ext cx="8572500" cy="5599430"/>
            <a:chOff x="0" y="3413759"/>
            <a:chExt cx="8572500" cy="5599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13759"/>
              <a:ext cx="8240268" cy="55991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60" y="4160519"/>
              <a:ext cx="662940" cy="4105910"/>
            </a:xfrm>
            <a:custGeom>
              <a:avLst/>
              <a:gdLst/>
              <a:ahLst/>
              <a:cxnLst/>
              <a:rect l="l" t="t" r="r" b="b"/>
              <a:pathLst>
                <a:path w="662940" h="4105909">
                  <a:moveTo>
                    <a:pt x="662940" y="0"/>
                  </a:moveTo>
                  <a:lnTo>
                    <a:pt x="0" y="0"/>
                  </a:lnTo>
                  <a:lnTo>
                    <a:pt x="0" y="4105655"/>
                  </a:lnTo>
                  <a:lnTo>
                    <a:pt x="662940" y="4105655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7891" y="744169"/>
            <a:ext cx="546608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ts val="4310"/>
              </a:lnSpc>
              <a:spcBef>
                <a:spcPts val="100"/>
              </a:spcBef>
              <a:tabLst>
                <a:tab pos="4656455" algn="l"/>
              </a:tabLst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Расширенный</a:t>
            </a:r>
            <a:r>
              <a:rPr sz="360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список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600" b="1" spc="55" dirty="0">
                <a:solidFill>
                  <a:srgbClr val="FFFFFF"/>
                </a:solidFill>
                <a:latin typeface="Arial"/>
                <a:cs typeface="Arial"/>
              </a:rPr>
              <a:t>KPI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3911" y="26531"/>
            <a:ext cx="9350375" cy="90817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76860" indent="-197485">
              <a:lnSpc>
                <a:spcPct val="100000"/>
              </a:lnSpc>
              <a:spcBef>
                <a:spcPts val="235"/>
              </a:spcBef>
              <a:buSzPct val="94444"/>
              <a:buFont typeface="Arial"/>
              <a:buAutoNum type="arabicPeriod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Количество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выпущенных</a:t>
            </a:r>
            <a:r>
              <a:rPr sz="1800" b="1" i="1" spc="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эпизодов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35"/>
              </a:spcBef>
            </a:pPr>
            <a:r>
              <a:rPr sz="1800" i="1" dirty="0">
                <a:latin typeface="Calibri"/>
                <a:cs typeface="Calibri"/>
              </a:rPr>
              <a:t>Плановое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эпизодов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за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сезон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например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75" dirty="0">
                <a:latin typeface="Arial"/>
                <a:cs typeface="Arial"/>
              </a:rPr>
              <a:t>5-</a:t>
            </a:r>
            <a:r>
              <a:rPr sz="1800" i="1" spc="-20" dirty="0">
                <a:latin typeface="Arial"/>
                <a:cs typeface="Arial"/>
              </a:rPr>
              <a:t>10).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Доля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завершённых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выпусков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соответствии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изначально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запланированным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графиком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145"/>
              </a:spcBef>
              <a:buSzPct val="94444"/>
              <a:buFont typeface="Arial"/>
              <a:buAutoNum type="arabicPeriod" startAt="2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Среднее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количество</a:t>
            </a:r>
            <a:r>
              <a:rPr sz="1800" b="1" i="1" spc="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просмотров</a:t>
            </a:r>
            <a:r>
              <a:rPr sz="1800" b="1" i="1" spc="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и</a:t>
            </a:r>
            <a:r>
              <a:rPr sz="1800" b="1" i="1" spc="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реакций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на</a:t>
            </a:r>
            <a:r>
              <a:rPr sz="1800" b="1" i="1" spc="4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платформе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 marR="638810">
              <a:lnSpc>
                <a:spcPts val="2300"/>
              </a:lnSpc>
              <a:spcBef>
                <a:spcPts val="90"/>
              </a:spcBef>
            </a:pPr>
            <a:r>
              <a:rPr sz="1800" i="1" dirty="0">
                <a:latin typeface="Calibri"/>
                <a:cs typeface="Calibri"/>
              </a:rPr>
              <a:t>Среднее</a:t>
            </a:r>
            <a:r>
              <a:rPr sz="1800" i="1" spc="1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1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просмотров</a:t>
            </a:r>
            <a:r>
              <a:rPr sz="1800" i="1" dirty="0">
                <a:latin typeface="Arial"/>
                <a:cs typeface="Arial"/>
              </a:rPr>
              <a:t>/</a:t>
            </a:r>
            <a:r>
              <a:rPr sz="1800" i="1" dirty="0">
                <a:latin typeface="Calibri"/>
                <a:cs typeface="Calibri"/>
              </a:rPr>
              <a:t>прослушиваний</a:t>
            </a:r>
            <a:r>
              <a:rPr sz="1800" i="1" spc="1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145" dirty="0">
                <a:latin typeface="Calibri"/>
                <a:cs typeface="Calibri"/>
              </a:rPr>
              <a:t> </a:t>
            </a:r>
            <a:r>
              <a:rPr sz="1800" i="1" spc="-75" dirty="0">
                <a:latin typeface="Arial"/>
                <a:cs typeface="Arial"/>
              </a:rPr>
              <a:t>YouTube</a:t>
            </a:r>
            <a:r>
              <a:rPr sz="1800" i="1" spc="6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1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других</a:t>
            </a:r>
            <a:r>
              <a:rPr sz="1800" i="1" spc="1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платформах</a:t>
            </a:r>
            <a:r>
              <a:rPr sz="1800" i="1" spc="-10" dirty="0">
                <a:latin typeface="Arial"/>
                <a:cs typeface="Arial"/>
              </a:rPr>
              <a:t>. </a:t>
            </a: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реакций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лайки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комментарии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шеры</a:t>
            </a:r>
            <a:r>
              <a:rPr sz="1800" i="1" dirty="0">
                <a:latin typeface="Arial"/>
                <a:cs typeface="Arial"/>
              </a:rPr>
              <a:t>)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по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каждому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выпуску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50"/>
              </a:spcBef>
            </a:pPr>
            <a:r>
              <a:rPr sz="1800" i="1" dirty="0">
                <a:latin typeface="Calibri"/>
                <a:cs typeface="Calibri"/>
              </a:rPr>
              <a:t>Уровень</a:t>
            </a:r>
            <a:r>
              <a:rPr sz="1800" i="1" spc="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удержания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аудитории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средняя</a:t>
            </a:r>
            <a:r>
              <a:rPr sz="1800" i="1" spc="4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продолжительность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просмотра</a:t>
            </a:r>
            <a:r>
              <a:rPr sz="1800" i="1" spc="-10" dirty="0">
                <a:latin typeface="Arial"/>
                <a:cs typeface="Arial"/>
              </a:rPr>
              <a:t>/</a:t>
            </a:r>
            <a:r>
              <a:rPr sz="1800" i="1" spc="-10" dirty="0">
                <a:latin typeface="Calibri"/>
                <a:cs typeface="Calibri"/>
              </a:rPr>
              <a:t>прослушивания</a:t>
            </a:r>
            <a:r>
              <a:rPr sz="1800" i="1" spc="-1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130"/>
              </a:spcBef>
              <a:buSzPct val="94444"/>
              <a:buFont typeface="Arial"/>
              <a:buAutoNum type="arabicPeriod" startAt="3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Количество</a:t>
            </a:r>
            <a:r>
              <a:rPr sz="1800" b="1" i="1" spc="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упоминаний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и</a:t>
            </a:r>
            <a:r>
              <a:rPr sz="1800" b="1" i="1" spc="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обратной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связи</a:t>
            </a:r>
            <a:r>
              <a:rPr sz="1800" b="1" i="1" spc="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от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слушателей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комментариев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отзывами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платформах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обращений</a:t>
            </a:r>
            <a:r>
              <a:rPr sz="1800" i="1" spc="1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социальных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сетях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связанных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подкастом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765810" indent="69850">
              <a:lnSpc>
                <a:spcPts val="2300"/>
              </a:lnSpc>
              <a:spcBef>
                <a:spcPts val="95"/>
              </a:spcBef>
            </a:pPr>
            <a:r>
              <a:rPr sz="1800" i="1" dirty="0">
                <a:latin typeface="Calibri"/>
                <a:cs typeface="Calibri"/>
              </a:rPr>
              <a:t>Число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отзывов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от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целевой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аудитории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например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от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госслужащих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или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студентов Академии</a:t>
            </a:r>
            <a:r>
              <a:rPr sz="1800" i="1" spc="-1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45"/>
              </a:spcBef>
              <a:buSzPct val="94444"/>
              <a:buFont typeface="Arial"/>
              <a:buAutoNum type="arabicPeriod" startAt="4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Охват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аудитории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 marR="2760345">
              <a:lnSpc>
                <a:spcPts val="2300"/>
              </a:lnSpc>
              <a:spcBef>
                <a:spcPts val="95"/>
              </a:spcBef>
            </a:pPr>
            <a:r>
              <a:rPr sz="1800" i="1" dirty="0">
                <a:latin typeface="Calibri"/>
                <a:cs typeface="Calibri"/>
              </a:rPr>
              <a:t>Общее</a:t>
            </a:r>
            <a:r>
              <a:rPr sz="1800" i="1" spc="1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1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уникальных</a:t>
            </a:r>
            <a:r>
              <a:rPr sz="1800" i="1" spc="1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слушателей</a:t>
            </a:r>
            <a:r>
              <a:rPr sz="1800" i="1" dirty="0">
                <a:latin typeface="Arial"/>
                <a:cs typeface="Arial"/>
              </a:rPr>
              <a:t>/</a:t>
            </a:r>
            <a:r>
              <a:rPr sz="1800" i="1" dirty="0">
                <a:latin typeface="Calibri"/>
                <a:cs typeface="Calibri"/>
              </a:rPr>
              <a:t>зрителей</a:t>
            </a:r>
            <a:r>
              <a:rPr sz="1800" i="1" spc="1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за</a:t>
            </a:r>
            <a:r>
              <a:rPr sz="1800" i="1" spc="1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сезон</a:t>
            </a:r>
            <a:r>
              <a:rPr sz="1800" i="1" spc="-10" dirty="0">
                <a:latin typeface="Arial"/>
                <a:cs typeface="Arial"/>
              </a:rPr>
              <a:t>. </a:t>
            </a:r>
            <a:r>
              <a:rPr sz="1800" i="1" spc="-10" dirty="0">
                <a:latin typeface="Calibri"/>
                <a:cs typeface="Calibri"/>
              </a:rPr>
              <a:t>География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аудитории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Arial"/>
                <a:cs typeface="Arial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распределение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регионам</a:t>
            </a:r>
            <a:r>
              <a:rPr sz="1800" i="1" spc="-1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45"/>
              </a:spcBef>
            </a:pPr>
            <a:r>
              <a:rPr sz="1800" i="1" dirty="0">
                <a:latin typeface="Calibri"/>
                <a:cs typeface="Calibri"/>
              </a:rPr>
              <a:t>Привлечение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новых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подписчиков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аккаунты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Академии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соцсетях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135"/>
              </a:spcBef>
              <a:buSzPct val="94444"/>
              <a:buFont typeface="Arial"/>
              <a:buAutoNum type="arabicPeriod" startAt="5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Уровень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вовлечённости </a:t>
            </a:r>
            <a:r>
              <a:rPr sz="1800" b="1" i="1" spc="-10" dirty="0">
                <a:latin typeface="Calibri"/>
                <a:cs typeface="Calibri"/>
              </a:rPr>
              <a:t>аудитории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Процент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зрителей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досмотревших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эпизод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до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конца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пользователей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которые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поделились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подкастом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30"/>
              </a:spcBef>
            </a:pPr>
            <a:r>
              <a:rPr sz="1800" i="1" dirty="0">
                <a:latin typeface="Calibri"/>
                <a:cs typeface="Calibri"/>
              </a:rPr>
              <a:t>Среднее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просмотров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за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первую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неделю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после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публикации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145"/>
              </a:spcBef>
              <a:buSzPct val="94444"/>
              <a:buFont typeface="Arial"/>
              <a:buAutoNum type="arabicPeriod" startAt="6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Качество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взаимодействия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с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приглашёнными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спикерами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02235" indent="69850">
              <a:lnSpc>
                <a:spcPct val="106100"/>
              </a:lnSpc>
              <a:spcBef>
                <a:spcPts val="10"/>
              </a:spcBef>
            </a:pP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приглашённых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гостей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высокого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уровня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министров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акимов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депутатов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т</a:t>
            </a:r>
            <a:r>
              <a:rPr sz="1800" i="1" spc="-25" dirty="0">
                <a:latin typeface="Arial"/>
                <a:cs typeface="Arial"/>
              </a:rPr>
              <a:t>. </a:t>
            </a:r>
            <a:r>
              <a:rPr sz="1800" i="1" spc="-20" dirty="0">
                <a:latin typeface="Calibri"/>
                <a:cs typeface="Calibri"/>
              </a:rPr>
              <a:t>д</a:t>
            </a:r>
            <a:r>
              <a:rPr sz="1800" i="1" spc="-20" dirty="0">
                <a:latin typeface="Arial"/>
                <a:cs typeface="Arial"/>
              </a:rPr>
              <a:t>.).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Оценка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удовлетворённости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гостей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участием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например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через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анкетирование</a:t>
            </a:r>
            <a:r>
              <a:rPr sz="1800" i="1" spc="-1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145"/>
              </a:spcBef>
              <a:buSzPct val="94444"/>
              <a:buFont typeface="Arial"/>
              <a:buAutoNum type="arabicPeriod" startAt="7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Эффективность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продвижения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 marR="885825">
              <a:lnSpc>
                <a:spcPts val="2300"/>
              </a:lnSpc>
              <a:spcBef>
                <a:spcPts val="95"/>
              </a:spcBef>
            </a:pPr>
            <a:r>
              <a:rPr sz="1800" i="1" dirty="0">
                <a:latin typeface="Calibri"/>
                <a:cs typeface="Calibri"/>
              </a:rPr>
              <a:t>Количество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публикаций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анонсов</a:t>
            </a:r>
            <a:r>
              <a:rPr sz="1800" i="1" dirty="0">
                <a:latin typeface="Arial"/>
                <a:cs typeface="Arial"/>
              </a:rPr>
              <a:t>, </a:t>
            </a:r>
            <a:r>
              <a:rPr sz="1800" i="1" dirty="0">
                <a:latin typeface="Calibri"/>
                <a:cs typeface="Calibri"/>
              </a:rPr>
              <a:t>охват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через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внутренние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внешние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каналы</a:t>
            </a:r>
            <a:r>
              <a:rPr sz="1800" i="1" spc="-10" dirty="0">
                <a:latin typeface="Arial"/>
                <a:cs typeface="Arial"/>
              </a:rPr>
              <a:t>. </a:t>
            </a:r>
            <a:r>
              <a:rPr sz="1800" i="1" dirty="0">
                <a:latin typeface="Calibri"/>
                <a:cs typeface="Calibri"/>
              </a:rPr>
              <a:t>Результаты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размещения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бесплатных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-60" dirty="0">
                <a:latin typeface="Calibri"/>
                <a:cs typeface="Calibri"/>
              </a:rPr>
              <a:t>медиа</a:t>
            </a:r>
            <a:r>
              <a:rPr sz="1800" i="1" spc="-60" dirty="0">
                <a:latin typeface="Arial"/>
                <a:cs typeface="Arial"/>
              </a:rPr>
              <a:t>-</a:t>
            </a:r>
            <a:r>
              <a:rPr sz="1800" i="1" dirty="0">
                <a:latin typeface="Calibri"/>
                <a:cs typeface="Calibri"/>
              </a:rPr>
              <a:t>платформах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социальных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сетях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76860" indent="-197485">
              <a:lnSpc>
                <a:spcPct val="100000"/>
              </a:lnSpc>
              <a:spcBef>
                <a:spcPts val="45"/>
              </a:spcBef>
              <a:buSzPct val="94444"/>
              <a:buFont typeface="Arial"/>
              <a:buAutoNum type="arabicPeriod" startAt="8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Влияние</a:t>
            </a:r>
            <a:r>
              <a:rPr sz="1800" b="1" i="1" spc="7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на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имидж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Академии</a:t>
            </a:r>
            <a:r>
              <a:rPr sz="1800" b="1" i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35"/>
              </a:spcBef>
            </a:pPr>
            <a:r>
              <a:rPr sz="1800" i="1" dirty="0">
                <a:latin typeface="Calibri"/>
                <a:cs typeface="Calibri"/>
              </a:rPr>
              <a:t>Рост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упоминаний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Академии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СМИ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социальных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сетях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благодаря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подкасту</a:t>
            </a:r>
            <a:r>
              <a:rPr sz="1800" i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145"/>
              </a:spcBef>
            </a:pPr>
            <a:r>
              <a:rPr sz="1800" i="1" dirty="0">
                <a:latin typeface="Calibri"/>
                <a:cs typeface="Calibri"/>
              </a:rPr>
              <a:t>Повышение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интереса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к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образовательным</a:t>
            </a:r>
            <a:r>
              <a:rPr sz="1800" i="1" spc="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программам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Академии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(</a:t>
            </a:r>
            <a:r>
              <a:rPr sz="1800" i="1" dirty="0">
                <a:latin typeface="Calibri"/>
                <a:cs typeface="Calibri"/>
              </a:rPr>
              <a:t>например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увеличение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i="1" spc="-10" dirty="0">
                <a:latin typeface="Calibri"/>
                <a:cs typeface="Calibri"/>
              </a:rPr>
              <a:t>заявок</a:t>
            </a:r>
            <a:r>
              <a:rPr sz="1800" i="1" spc="-1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183"/>
            <a:ext cx="7862570" cy="1430020"/>
          </a:xfrm>
          <a:custGeom>
            <a:avLst/>
            <a:gdLst/>
            <a:ahLst/>
            <a:cxnLst/>
            <a:rect l="l" t="t" r="r" b="b"/>
            <a:pathLst>
              <a:path w="7862570" h="1430020">
                <a:moveTo>
                  <a:pt x="6996684" y="0"/>
                </a:moveTo>
                <a:lnTo>
                  <a:pt x="0" y="0"/>
                </a:lnTo>
                <a:lnTo>
                  <a:pt x="0" y="1429512"/>
                </a:lnTo>
                <a:lnTo>
                  <a:pt x="6639420" y="1429512"/>
                </a:lnTo>
                <a:lnTo>
                  <a:pt x="6996684" y="0"/>
                </a:lnTo>
                <a:close/>
              </a:path>
              <a:path w="7862570" h="1430020">
                <a:moveTo>
                  <a:pt x="7429500" y="0"/>
                </a:moveTo>
                <a:lnTo>
                  <a:pt x="7177532" y="0"/>
                </a:lnTo>
                <a:lnTo>
                  <a:pt x="6819900" y="1429512"/>
                </a:lnTo>
                <a:lnTo>
                  <a:pt x="7071868" y="1429512"/>
                </a:lnTo>
                <a:lnTo>
                  <a:pt x="7429500" y="0"/>
                </a:lnTo>
                <a:close/>
              </a:path>
              <a:path w="7862570" h="1430020">
                <a:moveTo>
                  <a:pt x="7862316" y="0"/>
                </a:moveTo>
                <a:lnTo>
                  <a:pt x="7610348" y="0"/>
                </a:lnTo>
                <a:lnTo>
                  <a:pt x="7252716" y="1429512"/>
                </a:lnTo>
                <a:lnTo>
                  <a:pt x="7504684" y="1429512"/>
                </a:lnTo>
                <a:lnTo>
                  <a:pt x="786231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972" y="1041602"/>
            <a:ext cx="3150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1020" algn="l"/>
              </a:tabLst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Ресурсы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(Cost)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60409" y="334583"/>
            <a:ext cx="9711055" cy="9899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16839">
              <a:lnSpc>
                <a:spcPct val="106800"/>
              </a:lnSpc>
              <a:spcBef>
                <a:spcPts val="50"/>
              </a:spcBef>
            </a:pPr>
            <a:r>
              <a:rPr sz="3000" b="0" i="1" dirty="0">
                <a:solidFill>
                  <a:srgbClr val="000000"/>
                </a:solidFill>
                <a:latin typeface="Calibri"/>
                <a:cs typeface="Calibri"/>
              </a:rPr>
              <a:t>Проект</a:t>
            </a:r>
            <a:r>
              <a:rPr sz="3000" b="0" i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i="1" dirty="0">
                <a:solidFill>
                  <a:srgbClr val="000000"/>
                </a:solidFill>
                <a:latin typeface="Calibri"/>
                <a:cs typeface="Calibri"/>
              </a:rPr>
              <a:t>реализуется</a:t>
            </a:r>
            <a:r>
              <a:rPr sz="3000" b="0" i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i="1" dirty="0">
                <a:solidFill>
                  <a:srgbClr val="000000"/>
                </a:solidFill>
                <a:latin typeface="Calibri"/>
                <a:cs typeface="Calibri"/>
              </a:rPr>
              <a:t>без</a:t>
            </a:r>
            <a:r>
              <a:rPr sz="3000" b="0" i="1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i="1" dirty="0">
                <a:solidFill>
                  <a:srgbClr val="000000"/>
                </a:solidFill>
                <a:latin typeface="Calibri"/>
                <a:cs typeface="Calibri"/>
              </a:rPr>
              <a:t>финансовых</a:t>
            </a:r>
            <a:r>
              <a:rPr sz="3000" b="0" i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i="1" dirty="0">
                <a:solidFill>
                  <a:srgbClr val="000000"/>
                </a:solidFill>
                <a:latin typeface="Calibri"/>
                <a:cs typeface="Calibri"/>
              </a:rPr>
              <a:t>вложений</a:t>
            </a:r>
            <a:r>
              <a:rPr sz="3000" b="0" i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3000" b="0" i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i="1" dirty="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sz="3000" b="0" i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i="1" spc="-20" dirty="0">
                <a:solidFill>
                  <a:srgbClr val="000000"/>
                </a:solidFill>
                <a:latin typeface="Calibri"/>
                <a:cs typeface="Calibri"/>
              </a:rPr>
              <a:t>счет </a:t>
            </a:r>
            <a:r>
              <a:rPr sz="2950" b="0" i="1" dirty="0">
                <a:solidFill>
                  <a:srgbClr val="000000"/>
                </a:solidFill>
                <a:latin typeface="Calibri"/>
                <a:cs typeface="Calibri"/>
              </a:rPr>
              <a:t>доступных</a:t>
            </a:r>
            <a:r>
              <a:rPr sz="2950" b="0" i="1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50" b="0" i="1" dirty="0">
                <a:solidFill>
                  <a:srgbClr val="000000"/>
                </a:solidFill>
                <a:latin typeface="Calibri"/>
                <a:cs typeface="Calibri"/>
              </a:rPr>
              <a:t>ресурсов</a:t>
            </a:r>
            <a:r>
              <a:rPr sz="2950" b="0" i="1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50" b="0" i="1" spc="-10" dirty="0">
                <a:solidFill>
                  <a:srgbClr val="000000"/>
                </a:solidFill>
                <a:latin typeface="Calibri"/>
                <a:cs typeface="Calibri"/>
              </a:rPr>
              <a:t>Академии</a:t>
            </a:r>
            <a:r>
              <a:rPr sz="2950" b="0" i="1" spc="-1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0409" y="1783155"/>
            <a:ext cx="9832975" cy="77470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58470" indent="-328930">
              <a:lnSpc>
                <a:spcPct val="100000"/>
              </a:lnSpc>
              <a:spcBef>
                <a:spcPts val="345"/>
              </a:spcBef>
              <a:buSzPct val="96610"/>
              <a:buFont typeface="Arial"/>
              <a:buAutoNum type="arabicPeriod"/>
              <a:tabLst>
                <a:tab pos="458470" algn="l"/>
              </a:tabLst>
            </a:pPr>
            <a:r>
              <a:rPr sz="2950" b="1" i="1" spc="-10" dirty="0">
                <a:latin typeface="Calibri"/>
                <a:cs typeface="Calibri"/>
              </a:rPr>
              <a:t>Люди</a:t>
            </a:r>
            <a:r>
              <a:rPr sz="2950" b="1" i="1" spc="-10" dirty="0">
                <a:latin typeface="Arial"/>
                <a:cs typeface="Arial"/>
              </a:rPr>
              <a:t>:</a:t>
            </a:r>
            <a:endParaRPr sz="2950">
              <a:latin typeface="Arial"/>
              <a:cs typeface="Arial"/>
            </a:endParaRPr>
          </a:p>
          <a:p>
            <a:pPr marL="12700" marR="2004060" indent="116839">
              <a:lnSpc>
                <a:spcPct val="106000"/>
              </a:lnSpc>
              <a:spcBef>
                <a:spcPts val="40"/>
              </a:spcBef>
            </a:pPr>
            <a:r>
              <a:rPr sz="2950" i="1" dirty="0">
                <a:latin typeface="Calibri"/>
                <a:cs typeface="Calibri"/>
              </a:rPr>
              <a:t>Ведущие</a:t>
            </a:r>
            <a:r>
              <a:rPr sz="2950" i="1" dirty="0">
                <a:latin typeface="Arial"/>
                <a:cs typeface="Arial"/>
              </a:rPr>
              <a:t>:</a:t>
            </a:r>
            <a:r>
              <a:rPr sz="2950" i="1" spc="220" dirty="0">
                <a:latin typeface="Arial"/>
                <a:cs typeface="Arial"/>
              </a:rPr>
              <a:t> </a:t>
            </a:r>
            <a:r>
              <a:rPr sz="2950" i="1" dirty="0">
                <a:latin typeface="Calibri"/>
                <a:cs typeface="Calibri"/>
              </a:rPr>
              <a:t>сотрудники</a:t>
            </a:r>
            <a:r>
              <a:rPr sz="2950" i="1" spc="36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и</a:t>
            </a:r>
            <a:r>
              <a:rPr sz="2950" i="1" spc="37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студенты</a:t>
            </a:r>
            <a:r>
              <a:rPr sz="2950" i="1" spc="355" dirty="0">
                <a:latin typeface="Calibri"/>
                <a:cs typeface="Calibri"/>
              </a:rPr>
              <a:t> </a:t>
            </a:r>
            <a:r>
              <a:rPr sz="2950" i="1" spc="-10" dirty="0">
                <a:latin typeface="Calibri"/>
                <a:cs typeface="Calibri"/>
              </a:rPr>
              <a:t>Академии</a:t>
            </a:r>
            <a:r>
              <a:rPr sz="2950" i="1" spc="-10" dirty="0">
                <a:latin typeface="Arial"/>
                <a:cs typeface="Arial"/>
              </a:rPr>
              <a:t>, </a:t>
            </a:r>
            <a:r>
              <a:rPr sz="3000" i="1" dirty="0">
                <a:latin typeface="Calibri"/>
                <a:cs typeface="Calibri"/>
              </a:rPr>
              <a:t>подготовленные</a:t>
            </a:r>
            <a:r>
              <a:rPr sz="3000" i="1" spc="8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к</a:t>
            </a:r>
            <a:r>
              <a:rPr sz="3000" i="1" spc="10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интервью</a:t>
            </a:r>
            <a:r>
              <a:rPr sz="3000" i="1" spc="-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254"/>
              </a:spcBef>
            </a:pPr>
            <a:r>
              <a:rPr sz="2950" i="1" dirty="0">
                <a:latin typeface="Calibri"/>
                <a:cs typeface="Calibri"/>
              </a:rPr>
              <a:t>Техническая</a:t>
            </a:r>
            <a:r>
              <a:rPr sz="2950" i="1" spc="27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поддержка</a:t>
            </a:r>
            <a:r>
              <a:rPr sz="2950" i="1" dirty="0">
                <a:latin typeface="Arial"/>
                <a:cs typeface="Arial"/>
              </a:rPr>
              <a:t>:</a:t>
            </a:r>
            <a:r>
              <a:rPr sz="2950" i="1" spc="155" dirty="0">
                <a:latin typeface="Arial"/>
                <a:cs typeface="Arial"/>
              </a:rPr>
              <a:t> </a:t>
            </a:r>
            <a:r>
              <a:rPr sz="2950" i="1" dirty="0">
                <a:latin typeface="Calibri"/>
                <a:cs typeface="Calibri"/>
              </a:rPr>
              <a:t>сотрудники</a:t>
            </a:r>
            <a:r>
              <a:rPr sz="2950" i="1" spc="295" dirty="0">
                <a:latin typeface="Calibri"/>
                <a:cs typeface="Calibri"/>
              </a:rPr>
              <a:t> </a:t>
            </a:r>
            <a:r>
              <a:rPr sz="2950" i="1" spc="-305" dirty="0">
                <a:latin typeface="Arial"/>
                <a:cs typeface="Arial"/>
              </a:rPr>
              <a:t>IT-</a:t>
            </a:r>
            <a:r>
              <a:rPr sz="2950" i="1" dirty="0">
                <a:latin typeface="Calibri"/>
                <a:cs typeface="Calibri"/>
              </a:rPr>
              <a:t>отдела</a:t>
            </a:r>
            <a:r>
              <a:rPr sz="2950" i="1" spc="280" dirty="0">
                <a:latin typeface="Calibri"/>
                <a:cs typeface="Calibri"/>
              </a:rPr>
              <a:t> </a:t>
            </a:r>
            <a:r>
              <a:rPr sz="2950" i="1" spc="-10" dirty="0">
                <a:latin typeface="Calibri"/>
                <a:cs typeface="Calibri"/>
              </a:rPr>
              <a:t>Академии</a:t>
            </a:r>
            <a:r>
              <a:rPr sz="2950" i="1" spc="-10" dirty="0">
                <a:latin typeface="Arial"/>
                <a:cs typeface="Arial"/>
              </a:rPr>
              <a:t>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2950">
              <a:latin typeface="Arial"/>
              <a:cs typeface="Arial"/>
            </a:endParaRPr>
          </a:p>
          <a:p>
            <a:pPr marL="341630" indent="-328930">
              <a:lnSpc>
                <a:spcPct val="100000"/>
              </a:lnSpc>
              <a:spcBef>
                <a:spcPts val="5"/>
              </a:spcBef>
              <a:buSzPct val="96610"/>
              <a:buFont typeface="Arial"/>
              <a:buAutoNum type="arabicPeriod" startAt="2"/>
              <a:tabLst>
                <a:tab pos="341630" algn="l"/>
              </a:tabLst>
            </a:pPr>
            <a:r>
              <a:rPr sz="2950" b="1" i="1" spc="-10" dirty="0">
                <a:latin typeface="Calibri"/>
                <a:cs typeface="Calibri"/>
              </a:rPr>
              <a:t>Оборудование</a:t>
            </a:r>
            <a:r>
              <a:rPr sz="2950" b="1" i="1" spc="-10" dirty="0">
                <a:latin typeface="Arial"/>
                <a:cs typeface="Arial"/>
              </a:rPr>
              <a:t>:</a:t>
            </a:r>
            <a:endParaRPr sz="295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210"/>
              </a:spcBef>
            </a:pPr>
            <a:r>
              <a:rPr sz="3000" i="1" dirty="0">
                <a:latin typeface="Calibri"/>
                <a:cs typeface="Calibri"/>
              </a:rPr>
              <a:t>Использование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имеющегося</a:t>
            </a:r>
            <a:r>
              <a:rPr sz="3000" i="1" spc="-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технического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оснащения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950" i="1" dirty="0">
                <a:latin typeface="Arial"/>
                <a:cs typeface="Arial"/>
              </a:rPr>
              <a:t>(</a:t>
            </a:r>
            <a:r>
              <a:rPr sz="2950" i="1" dirty="0">
                <a:latin typeface="Calibri"/>
                <a:cs typeface="Calibri"/>
              </a:rPr>
              <a:t>камеры</a:t>
            </a:r>
            <a:r>
              <a:rPr sz="2950" i="1" dirty="0">
                <a:latin typeface="Arial"/>
                <a:cs typeface="Arial"/>
              </a:rPr>
              <a:t>,</a:t>
            </a:r>
            <a:r>
              <a:rPr sz="2950" i="1" spc="250" dirty="0">
                <a:latin typeface="Arial"/>
                <a:cs typeface="Arial"/>
              </a:rPr>
              <a:t> </a:t>
            </a:r>
            <a:r>
              <a:rPr sz="2950" i="1" dirty="0">
                <a:latin typeface="Calibri"/>
                <a:cs typeface="Calibri"/>
              </a:rPr>
              <a:t>микрофоны</a:t>
            </a:r>
            <a:r>
              <a:rPr sz="2950" i="1" dirty="0">
                <a:latin typeface="Arial"/>
                <a:cs typeface="Arial"/>
              </a:rPr>
              <a:t>,</a:t>
            </a:r>
            <a:r>
              <a:rPr sz="2950" i="1" spc="220" dirty="0">
                <a:latin typeface="Arial"/>
                <a:cs typeface="Arial"/>
              </a:rPr>
              <a:t> </a:t>
            </a:r>
            <a:r>
              <a:rPr sz="2950" i="1" spc="-10" dirty="0">
                <a:latin typeface="Calibri"/>
                <a:cs typeface="Calibri"/>
              </a:rPr>
              <a:t>освещение</a:t>
            </a:r>
            <a:r>
              <a:rPr sz="2950" i="1" spc="-10" dirty="0">
                <a:latin typeface="Arial"/>
                <a:cs typeface="Arial"/>
              </a:rPr>
              <a:t>).</a:t>
            </a:r>
            <a:endParaRPr sz="2950">
              <a:latin typeface="Arial"/>
              <a:cs typeface="Arial"/>
            </a:endParaRPr>
          </a:p>
          <a:p>
            <a:pPr marL="12700" marR="280035" indent="116839">
              <a:lnSpc>
                <a:spcPts val="3800"/>
              </a:lnSpc>
              <a:spcBef>
                <a:spcPts val="175"/>
              </a:spcBef>
            </a:pPr>
            <a:r>
              <a:rPr sz="2950" i="1" dirty="0">
                <a:latin typeface="Calibri"/>
                <a:cs typeface="Calibri"/>
              </a:rPr>
              <a:t>Бесплатное</a:t>
            </a:r>
            <a:r>
              <a:rPr sz="2950" i="1" spc="29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ПО</a:t>
            </a:r>
            <a:r>
              <a:rPr sz="2950" i="1" spc="32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для</a:t>
            </a:r>
            <a:r>
              <a:rPr sz="2950" i="1" spc="32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записи</a:t>
            </a:r>
            <a:r>
              <a:rPr sz="2950" i="1" spc="31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и</a:t>
            </a:r>
            <a:r>
              <a:rPr sz="2950" i="1" spc="31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монтажа</a:t>
            </a:r>
            <a:r>
              <a:rPr sz="2950" i="1" spc="325" dirty="0">
                <a:latin typeface="Calibri"/>
                <a:cs typeface="Calibri"/>
              </a:rPr>
              <a:t> </a:t>
            </a:r>
            <a:r>
              <a:rPr sz="2950" i="1" dirty="0">
                <a:latin typeface="Arial"/>
                <a:cs typeface="Arial"/>
              </a:rPr>
              <a:t>(</a:t>
            </a:r>
            <a:r>
              <a:rPr sz="2950" i="1" dirty="0">
                <a:latin typeface="Calibri"/>
                <a:cs typeface="Calibri"/>
              </a:rPr>
              <a:t>например</a:t>
            </a:r>
            <a:r>
              <a:rPr sz="2950" i="1" dirty="0">
                <a:latin typeface="Arial"/>
                <a:cs typeface="Arial"/>
              </a:rPr>
              <a:t>,</a:t>
            </a:r>
            <a:r>
              <a:rPr sz="2950" i="1" spc="180" dirty="0">
                <a:latin typeface="Arial"/>
                <a:cs typeface="Arial"/>
              </a:rPr>
              <a:t> </a:t>
            </a:r>
            <a:r>
              <a:rPr sz="2950" i="1" spc="-25" dirty="0">
                <a:latin typeface="Arial"/>
                <a:cs typeface="Arial"/>
              </a:rPr>
              <a:t>OBS </a:t>
            </a:r>
            <a:r>
              <a:rPr sz="2950" i="1" dirty="0">
                <a:latin typeface="Arial"/>
                <a:cs typeface="Arial"/>
              </a:rPr>
              <a:t>Studio,</a:t>
            </a:r>
            <a:r>
              <a:rPr sz="2950" i="1" spc="-5" dirty="0">
                <a:latin typeface="Arial"/>
                <a:cs typeface="Arial"/>
              </a:rPr>
              <a:t> </a:t>
            </a:r>
            <a:r>
              <a:rPr sz="2950" i="1" dirty="0">
                <a:latin typeface="Arial"/>
                <a:cs typeface="Arial"/>
              </a:rPr>
              <a:t>DaVinci</a:t>
            </a:r>
            <a:r>
              <a:rPr sz="2950" i="1" spc="10" dirty="0">
                <a:latin typeface="Arial"/>
                <a:cs typeface="Arial"/>
              </a:rPr>
              <a:t> </a:t>
            </a:r>
            <a:r>
              <a:rPr sz="2950" i="1" spc="-10" dirty="0">
                <a:latin typeface="Arial"/>
                <a:cs typeface="Arial"/>
              </a:rPr>
              <a:t>Resolve).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950">
              <a:latin typeface="Arial"/>
              <a:cs typeface="Arial"/>
            </a:endParaRPr>
          </a:p>
          <a:p>
            <a:pPr marL="457834" indent="-330200">
              <a:lnSpc>
                <a:spcPct val="100000"/>
              </a:lnSpc>
              <a:spcBef>
                <a:spcPts val="5"/>
              </a:spcBef>
              <a:buSzPct val="96666"/>
              <a:buFont typeface="Arial"/>
              <a:buAutoNum type="arabicPeriod" startAt="3"/>
              <a:tabLst>
                <a:tab pos="457834" algn="l"/>
              </a:tabLst>
            </a:pPr>
            <a:r>
              <a:rPr sz="3000" b="1" i="1" spc="-10" dirty="0">
                <a:latin typeface="Calibri"/>
                <a:cs typeface="Calibri"/>
              </a:rPr>
              <a:t>Площадки</a:t>
            </a:r>
            <a:r>
              <a:rPr sz="3000" b="1" i="1" spc="-10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12700" marR="1095375" indent="116839">
              <a:lnSpc>
                <a:spcPct val="107100"/>
              </a:lnSpc>
              <a:spcBef>
                <a:spcPts val="5"/>
              </a:spcBef>
            </a:pPr>
            <a:r>
              <a:rPr sz="2950" i="1" dirty="0">
                <a:latin typeface="Calibri"/>
                <a:cs typeface="Calibri"/>
              </a:rPr>
              <a:t>Бесплатное</a:t>
            </a:r>
            <a:r>
              <a:rPr sz="2950" i="1" spc="28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размещение</a:t>
            </a:r>
            <a:r>
              <a:rPr sz="2950" i="1" spc="31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в</a:t>
            </a:r>
            <a:r>
              <a:rPr sz="2950" i="1" spc="30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соцсетях</a:t>
            </a:r>
            <a:r>
              <a:rPr sz="2950" i="1" dirty="0">
                <a:latin typeface="Arial"/>
                <a:cs typeface="Arial"/>
              </a:rPr>
              <a:t>,</a:t>
            </a:r>
            <a:r>
              <a:rPr sz="2950" i="1" spc="125" dirty="0">
                <a:latin typeface="Arial"/>
                <a:cs typeface="Arial"/>
              </a:rPr>
              <a:t> </a:t>
            </a:r>
            <a:r>
              <a:rPr sz="2950" i="1" dirty="0">
                <a:latin typeface="Calibri"/>
                <a:cs typeface="Calibri"/>
              </a:rPr>
              <a:t>на</a:t>
            </a:r>
            <a:r>
              <a:rPr sz="2950" i="1" spc="320" dirty="0">
                <a:latin typeface="Calibri"/>
                <a:cs typeface="Calibri"/>
              </a:rPr>
              <a:t> </a:t>
            </a:r>
            <a:r>
              <a:rPr sz="2950" i="1" spc="-95" dirty="0">
                <a:latin typeface="Arial"/>
                <a:cs typeface="Arial"/>
              </a:rPr>
              <a:t>YouTube</a:t>
            </a:r>
            <a:r>
              <a:rPr sz="2950" i="1" spc="140" dirty="0">
                <a:latin typeface="Arial"/>
                <a:cs typeface="Arial"/>
              </a:rPr>
              <a:t> </a:t>
            </a:r>
            <a:r>
              <a:rPr sz="2950" i="1" spc="-50" dirty="0">
                <a:latin typeface="Calibri"/>
                <a:cs typeface="Calibri"/>
              </a:rPr>
              <a:t>и </a:t>
            </a:r>
            <a:r>
              <a:rPr sz="2950" i="1" dirty="0">
                <a:latin typeface="Calibri"/>
                <a:cs typeface="Calibri"/>
              </a:rPr>
              <a:t>других</a:t>
            </a:r>
            <a:r>
              <a:rPr sz="2950" i="1" spc="350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открытых</a:t>
            </a:r>
            <a:r>
              <a:rPr sz="2950" i="1" spc="320" dirty="0">
                <a:latin typeface="Calibri"/>
                <a:cs typeface="Calibri"/>
              </a:rPr>
              <a:t> </a:t>
            </a:r>
            <a:r>
              <a:rPr sz="2950" i="1" spc="-10" dirty="0">
                <a:latin typeface="Calibri"/>
                <a:cs typeface="Calibri"/>
              </a:rPr>
              <a:t>платформах</a:t>
            </a:r>
            <a:r>
              <a:rPr sz="2950" i="1" spc="-10" dirty="0">
                <a:latin typeface="Arial"/>
                <a:cs typeface="Arial"/>
              </a:rPr>
              <a:t>.</a:t>
            </a:r>
            <a:endParaRPr sz="2950">
              <a:latin typeface="Arial"/>
              <a:cs typeface="Arial"/>
            </a:endParaRPr>
          </a:p>
          <a:p>
            <a:pPr marL="12700" marR="160020" indent="116839">
              <a:lnSpc>
                <a:spcPct val="106100"/>
              </a:lnSpc>
              <a:spcBef>
                <a:spcPts val="45"/>
              </a:spcBef>
            </a:pPr>
            <a:r>
              <a:rPr sz="2950" i="1" dirty="0">
                <a:latin typeface="Calibri"/>
                <a:cs typeface="Calibri"/>
              </a:rPr>
              <a:t>Привлечение</a:t>
            </a:r>
            <a:r>
              <a:rPr sz="2950" i="1" spc="36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аудитории</a:t>
            </a:r>
            <a:r>
              <a:rPr sz="2950" i="1" spc="38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через</a:t>
            </a:r>
            <a:r>
              <a:rPr sz="2950" i="1" spc="365" dirty="0">
                <a:latin typeface="Calibri"/>
                <a:cs typeface="Calibri"/>
              </a:rPr>
              <a:t> </a:t>
            </a:r>
            <a:r>
              <a:rPr sz="2950" i="1" dirty="0">
                <a:latin typeface="Calibri"/>
                <a:cs typeface="Calibri"/>
              </a:rPr>
              <a:t>рассылки</a:t>
            </a:r>
            <a:r>
              <a:rPr sz="2950" i="1" dirty="0">
                <a:latin typeface="Arial"/>
                <a:cs typeface="Arial"/>
              </a:rPr>
              <a:t>,</a:t>
            </a:r>
            <a:r>
              <a:rPr sz="2950" i="1" spc="185" dirty="0">
                <a:latin typeface="Arial"/>
                <a:cs typeface="Arial"/>
              </a:rPr>
              <a:t> </a:t>
            </a:r>
            <a:r>
              <a:rPr sz="2950" i="1" dirty="0">
                <a:latin typeface="Calibri"/>
                <a:cs typeface="Calibri"/>
              </a:rPr>
              <a:t>сайт</a:t>
            </a:r>
            <a:r>
              <a:rPr sz="2950" i="1" spc="360" dirty="0">
                <a:latin typeface="Calibri"/>
                <a:cs typeface="Calibri"/>
              </a:rPr>
              <a:t> </a:t>
            </a:r>
            <a:r>
              <a:rPr sz="2950" i="1" spc="-10" dirty="0">
                <a:latin typeface="Calibri"/>
                <a:cs typeface="Calibri"/>
              </a:rPr>
              <a:t>Академии </a:t>
            </a:r>
            <a:r>
              <a:rPr sz="3000" i="1" dirty="0">
                <a:latin typeface="Calibri"/>
                <a:cs typeface="Calibri"/>
              </a:rPr>
              <a:t>и</a:t>
            </a:r>
            <a:r>
              <a:rPr sz="3000" i="1" spc="13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внутренние</a:t>
            </a:r>
            <a:r>
              <a:rPr sz="3000" i="1" spc="12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каналы</a:t>
            </a:r>
            <a:r>
              <a:rPr sz="3000" i="1" spc="1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коммуникации</a:t>
            </a:r>
            <a:r>
              <a:rPr sz="3000" i="1" spc="-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238755"/>
            <a:ext cx="8220709" cy="8048625"/>
            <a:chOff x="0" y="2238755"/>
            <a:chExt cx="8220709" cy="80486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38755"/>
              <a:ext cx="7780020" cy="80482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7515" y="4008120"/>
              <a:ext cx="662940" cy="4104640"/>
            </a:xfrm>
            <a:custGeom>
              <a:avLst/>
              <a:gdLst/>
              <a:ahLst/>
              <a:cxnLst/>
              <a:rect l="l" t="t" r="r" b="b"/>
              <a:pathLst>
                <a:path w="662940" h="4104640">
                  <a:moveTo>
                    <a:pt x="662940" y="0"/>
                  </a:moveTo>
                  <a:lnTo>
                    <a:pt x="0" y="0"/>
                  </a:lnTo>
                  <a:lnTo>
                    <a:pt x="0" y="4104132"/>
                  </a:lnTo>
                  <a:lnTo>
                    <a:pt x="662940" y="4104132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9700"/>
            <a:ext cx="5146548" cy="88155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271" y="127202"/>
            <a:ext cx="993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3895" algn="l"/>
                <a:tab pos="7349490" algn="l"/>
              </a:tabLst>
            </a:pPr>
            <a:r>
              <a:rPr spc="-10" dirty="0">
                <a:latin typeface="Calibri"/>
                <a:cs typeface="Calibri"/>
              </a:rPr>
              <a:t>Матрица</a:t>
            </a:r>
            <a:r>
              <a:rPr dirty="0">
                <a:latin typeface="Calibri"/>
                <a:cs typeface="Calibri"/>
              </a:rPr>
              <a:t>	заинтересованных</a:t>
            </a:r>
            <a:r>
              <a:rPr spc="3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сторон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/>
              <a:t>(</a:t>
            </a:r>
            <a:r>
              <a:rPr spc="-10" dirty="0">
                <a:latin typeface="Calibri"/>
                <a:cs typeface="Calibri"/>
              </a:rPr>
              <a:t>Минделоу</a:t>
            </a:r>
            <a:r>
              <a:rPr spc="-10" dirty="0"/>
              <a:t>):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63958"/>
              </p:ext>
            </p:extLst>
          </p:nvPr>
        </p:nvGraphicFramePr>
        <p:xfrm>
          <a:off x="5140452" y="1409700"/>
          <a:ext cx="13147548" cy="8815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7990"/>
                <a:gridCol w="1905516"/>
                <a:gridCol w="2097234"/>
                <a:gridCol w="2258511"/>
                <a:gridCol w="4678297"/>
              </a:tblGrid>
              <a:tr h="710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Роли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800" b="1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dirty="0" err="1" smtClean="0">
                          <a:latin typeface="Arial"/>
                          <a:cs typeface="Arial"/>
                        </a:rPr>
                        <a:t>нтерес</a:t>
                      </a:r>
                      <a:r>
                        <a:rPr lang="ru-RU" sz="1800" b="1" dirty="0" smtClean="0">
                          <a:latin typeface="Arial"/>
                          <a:cs typeface="Arial"/>
                        </a:rPr>
                        <a:t>        (- 100;</a:t>
                      </a:r>
                      <a:r>
                        <a:rPr lang="ru-RU" sz="1800" b="1" baseline="0" dirty="0" smtClean="0">
                          <a:latin typeface="Arial"/>
                          <a:cs typeface="Arial"/>
                        </a:rPr>
                        <a:t> + 100)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47688" indent="-271463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Уровень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547688" indent="-271463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800" b="1" spc="-10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latin typeface="Arial"/>
                          <a:cs typeface="Arial"/>
                        </a:rPr>
                        <a:t>ласти</a:t>
                      </a:r>
                      <a:r>
                        <a:rPr lang="ru-RU" sz="1800" b="1" spc="-10" dirty="0" smtClean="0"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547688" indent="-271463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800" b="1" spc="-10" dirty="0" smtClean="0">
                          <a:latin typeface="Arial"/>
                          <a:cs typeface="Arial"/>
                        </a:rPr>
                        <a:t>(от 0 до 100) 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Ожидания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Стратегия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управления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78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 marR="365760">
                        <a:lnSpc>
                          <a:spcPct val="106800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Руководство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Академии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800" spc="-20" dirty="0" smtClean="0">
                          <a:latin typeface="Arial MT"/>
                          <a:cs typeface="Arial MT"/>
                        </a:rPr>
                        <a:t>90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latin typeface="Arial MT"/>
                          <a:cs typeface="Arial MT"/>
                        </a:rPr>
                        <a:t>80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Успешное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 marR="1017905">
                        <a:lnSpc>
                          <a:spcPct val="106800"/>
                        </a:lnSpc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проекта,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положительный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эффект.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" marR="65405">
                        <a:lnSpc>
                          <a:spcPct val="106800"/>
                        </a:lnSpc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Активно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вовлеченные: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регулярное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участие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принятии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решений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стратегическом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планировании.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41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Спикеры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800" spc="-20" dirty="0" smtClean="0">
                          <a:latin typeface="Arial MT"/>
                          <a:cs typeface="Arial MT"/>
                        </a:rPr>
                        <a:t>75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latin typeface="Arial MT"/>
                          <a:cs typeface="Arial MT"/>
                        </a:rPr>
                        <a:t>55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267970">
                        <a:lnSpc>
                          <a:spcPct val="106800"/>
                        </a:lnSpc>
                        <a:spcBef>
                          <a:spcPts val="117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Качественный контент,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вовлеченность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" marR="202565">
                        <a:lnSpc>
                          <a:spcPct val="106800"/>
                        </a:lnSpc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Удовлетворенные: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взаимосвязь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интерактивность.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42748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Аудитория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525" marR="216535">
                        <a:lnSpc>
                          <a:spcPct val="1068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(госслужащие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др.)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800" spc="-20" dirty="0" smtClean="0">
                          <a:latin typeface="Arial MT"/>
                          <a:cs typeface="Arial MT"/>
                        </a:rPr>
                        <a:t>70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1717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 smtClean="0">
                          <a:latin typeface="Arial MT"/>
                          <a:cs typeface="Arial MT"/>
                        </a:rPr>
                        <a:t>20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Интересный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 marR="697865">
                        <a:lnSpc>
                          <a:spcPct val="1068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контент, повышение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компетенции.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Информаторы: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обратная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связь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717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42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 marR="204470">
                        <a:lnSpc>
                          <a:spcPct val="106800"/>
                        </a:lnSpc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Второстепенн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ые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зрители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800" spc="-20" dirty="0" smtClean="0">
                          <a:latin typeface="Arial MT"/>
                          <a:cs typeface="Arial MT"/>
                        </a:rPr>
                        <a:t>30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5" dirty="0" smtClean="0">
                          <a:latin typeface="Arial MT"/>
                          <a:cs typeface="Arial MT"/>
                        </a:rPr>
                        <a:t>10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0160" marR="777875">
                        <a:lnSpc>
                          <a:spcPct val="106800"/>
                        </a:lnSpc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Доступный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контент.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Наблюдатели: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информирование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 marR="1336040">
                        <a:lnSpc>
                          <a:spcPct val="1068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через</a:t>
                      </a:r>
                      <a:r>
                        <a:rPr sz="1800" spc="-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косвенные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каналы (реклама,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соцсети)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для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поддержания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интереса.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41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Блогеры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5" dirty="0" smtClean="0">
                          <a:latin typeface="Arial MT"/>
                          <a:cs typeface="Arial MT"/>
                        </a:rPr>
                        <a:t>65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latin typeface="Arial MT"/>
                          <a:cs typeface="Arial MT"/>
                        </a:rPr>
                        <a:t>25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734695">
                        <a:lnSpc>
                          <a:spcPct val="106900"/>
                        </a:lnSpc>
                        <a:spcBef>
                          <a:spcPts val="1175"/>
                        </a:spcBef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10" dirty="0" err="1" smtClean="0">
                          <a:latin typeface="Microsoft Sans Serif"/>
                          <a:cs typeface="Microsoft Sans Serif"/>
                        </a:rPr>
                        <a:t>нижение</a:t>
                      </a:r>
                      <a:r>
                        <a:rPr sz="18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 err="1" smtClean="0">
                          <a:latin typeface="Microsoft Sans Serif"/>
                          <a:cs typeface="Microsoft Sans Serif"/>
                        </a:rPr>
                        <a:t>рейтинга</a:t>
                      </a: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, потеря аудитории</a:t>
                      </a:r>
                      <a:r>
                        <a:rPr lang="kk-KZ" sz="1800" spc="-10" dirty="0" smtClean="0">
                          <a:latin typeface="Microsoft Sans Serif"/>
                          <a:cs typeface="Microsoft Sans Serif"/>
                        </a:rPr>
                        <a:t>, жесткая конкуренция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501650">
                        <a:lnSpc>
                          <a:spcPct val="106900"/>
                        </a:lnSpc>
                        <a:spcBef>
                          <a:spcPts val="117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Оборона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атака: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налаживание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коннекта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привлечение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к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сотрудничеству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74142"/>
            <a:ext cx="6808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3895" algn="l"/>
                <a:tab pos="5355590" algn="l"/>
              </a:tabLst>
            </a:pPr>
            <a:r>
              <a:rPr spc="-10" dirty="0">
                <a:latin typeface="Calibri"/>
                <a:cs typeface="Calibri"/>
              </a:rPr>
              <a:t>Матрица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>
                <a:latin typeface="Calibri"/>
                <a:cs typeface="Calibri"/>
              </a:rPr>
              <a:t>ответственности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/>
              <a:t>(RACI)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01522"/>
              </p:ext>
            </p:extLst>
          </p:nvPr>
        </p:nvGraphicFramePr>
        <p:xfrm>
          <a:off x="755650" y="1907667"/>
          <a:ext cx="16922751" cy="6690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0550"/>
                <a:gridCol w="2209800"/>
                <a:gridCol w="1905000"/>
                <a:gridCol w="1752600"/>
                <a:gridCol w="1905000"/>
                <a:gridCol w="2286000"/>
                <a:gridCol w="2209800"/>
                <a:gridCol w="1524001"/>
              </a:tblGrid>
              <a:tr h="1372235"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Активности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Роли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Преподавате</a:t>
                      </a:r>
                      <a:r>
                        <a:rPr sz="2000" b="1" spc="-25" dirty="0" err="1" smtClean="0">
                          <a:latin typeface="Arial"/>
                          <a:cs typeface="Arial"/>
                        </a:rPr>
                        <a:t>ль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Пул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86995" marR="75565" algn="ctr">
                        <a:lnSpc>
                          <a:spcPct val="114999"/>
                        </a:lnSpc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магистрант</a:t>
                      </a:r>
                      <a:r>
                        <a:rPr sz="2000" b="1" spc="-25" dirty="0" err="1" smtClean="0">
                          <a:latin typeface="Arial"/>
                          <a:cs typeface="Arial"/>
                        </a:rPr>
                        <a:t>ов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Пресс-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160655" marR="152400" algn="ctr">
                        <a:lnSpc>
                          <a:spcPct val="114999"/>
                        </a:lnSpc>
                      </a:pPr>
                      <a:r>
                        <a:rPr sz="2000" b="1" spc="-10" dirty="0" err="1">
                          <a:latin typeface="Arial"/>
                          <a:cs typeface="Arial"/>
                        </a:rPr>
                        <a:t>секретарь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Академии</a:t>
                      </a:r>
                      <a:r>
                        <a:rPr lang="kk-KZ" sz="20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spc="-1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2000" b="1" spc="-10" dirty="0" err="1" smtClean="0">
                          <a:latin typeface="Arial"/>
                          <a:cs typeface="Arial"/>
                        </a:rPr>
                        <a:t>Аяжан</a:t>
                      </a: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Центр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157480" marR="148590" indent="-635" algn="ctr">
                        <a:lnSpc>
                          <a:spcPct val="114999"/>
                        </a:lnSpc>
                      </a:pPr>
                      <a:r>
                        <a:rPr sz="2000" b="1" spc="-10" dirty="0" err="1">
                          <a:latin typeface="Arial"/>
                          <a:cs typeface="Arial"/>
                        </a:rPr>
                        <a:t>цифровых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 err="1" smtClean="0">
                          <a:latin typeface="Arial"/>
                          <a:cs typeface="Arial"/>
                        </a:rPr>
                        <a:t>технологий</a:t>
                      </a:r>
                      <a:r>
                        <a:rPr lang="ru-RU" sz="2000" b="1" spc="-2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ru-RU" sz="2000" b="1" spc="-20" dirty="0" err="1" smtClean="0">
                          <a:latin typeface="Arial"/>
                          <a:cs typeface="Arial"/>
                        </a:rPr>
                        <a:t>Бакдаулет</a:t>
                      </a:r>
                      <a:r>
                        <a:rPr lang="ru-RU" sz="2000" b="1" spc="-20" dirty="0" smtClean="0">
                          <a:latin typeface="Arial"/>
                          <a:cs typeface="Arial"/>
                        </a:rPr>
                        <a:t>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Центр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73660" marR="64135" indent="-1905" algn="ctr">
                        <a:lnSpc>
                          <a:spcPct val="114999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маркетинга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коммуника</a:t>
                      </a: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ц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spc="-50" dirty="0" err="1" smtClean="0">
                          <a:latin typeface="Arial"/>
                          <a:cs typeface="Arial"/>
                        </a:rPr>
                        <a:t>й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Привлеченные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э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ксперты</a:t>
                      </a: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2000" b="1" spc="-10" dirty="0" err="1" smtClean="0">
                          <a:latin typeface="Arial"/>
                          <a:cs typeface="Arial"/>
                        </a:rPr>
                        <a:t>Жангазы</a:t>
                      </a:r>
                      <a:r>
                        <a:rPr lang="ru-RU" sz="2000" b="1" spc="-10" baseline="0" dirty="0" smtClean="0">
                          <a:latin typeface="Arial"/>
                          <a:cs typeface="Arial"/>
                        </a:rPr>
                        <a:t>  Н.Ж.)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Директор</a:t>
                      </a:r>
                      <a:endParaRPr lang="ru-RU" sz="2000" b="1" spc="-10" dirty="0" smtClean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 smtClean="0">
                          <a:latin typeface="Arial"/>
                          <a:cs typeface="Arial"/>
                        </a:rPr>
                        <a:t>НШГП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46810">
                <a:tc>
                  <a:txBody>
                    <a:bodyPr/>
                    <a:lstStyle/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Разработка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41910" marR="484505" algn="just">
                        <a:lnSpc>
                          <a:spcPct val="114999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формата подкаста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А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I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Сотрудниче</a:t>
                      </a:r>
                      <a:r>
                        <a:rPr sz="2000" b="1" dirty="0" err="1" smtClean="0">
                          <a:latin typeface="Arial"/>
                          <a:cs typeface="Arial"/>
                        </a:rPr>
                        <a:t>ство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гостями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С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I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Производст</a:t>
                      </a:r>
                      <a:r>
                        <a:rPr sz="2000" b="1" dirty="0" err="1" smtClean="0">
                          <a:latin typeface="Arial"/>
                          <a:cs typeface="Arial"/>
                        </a:rPr>
                        <a:t>во</a:t>
                      </a:r>
                      <a:r>
                        <a:rPr sz="2000" b="1" spc="-35" dirty="0" smtClean="0">
                          <a:latin typeface="Arial"/>
                          <a:cs typeface="Arial"/>
                        </a:rPr>
                        <a:t> </a:t>
                      </a:r>
                      <a:endParaRPr lang="ru-RU" sz="2000" b="1" spc="-35" dirty="0" smtClean="0">
                        <a:latin typeface="Arial"/>
                        <a:cs typeface="Arial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монтаж</a:t>
                      </a: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контента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С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Продвижени</a:t>
                      </a:r>
                      <a:r>
                        <a:rPr sz="2000" b="1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20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подкаста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C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21715">
                <a:tc>
                  <a:txBody>
                    <a:bodyPr/>
                    <a:lstStyle/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Анализ</a:t>
                      </a:r>
                      <a:r>
                        <a:rPr lang="ru-RU" sz="20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обратной</a:t>
                      </a:r>
                      <a:endParaRPr lang="ru-RU" sz="2000" b="1" spc="-10" dirty="0" smtClean="0">
                        <a:latin typeface="Arial"/>
                        <a:cs typeface="Arial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10" dirty="0" err="1" smtClean="0">
                          <a:latin typeface="Arial"/>
                          <a:cs typeface="Arial"/>
                        </a:rPr>
                        <a:t>связи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C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60325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 MT"/>
                          <a:cs typeface="Arial MT"/>
                        </a:rPr>
                        <a:t>I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0738" y="9116412"/>
            <a:ext cx="975106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Легенда:</a:t>
            </a:r>
            <a:endParaRPr sz="2400" dirty="0">
              <a:latin typeface="Calibri"/>
              <a:cs typeface="Calibri"/>
            </a:endParaRPr>
          </a:p>
          <a:p>
            <a:pPr marL="118745" indent="-114300">
              <a:lnSpc>
                <a:spcPct val="100000"/>
              </a:lnSpc>
              <a:buSzPct val="95833"/>
              <a:buFont typeface="Microsoft Sans Serif"/>
              <a:buChar char="•"/>
              <a:tabLst>
                <a:tab pos="118745" algn="l"/>
              </a:tabLst>
            </a:pP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ответственный,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5" dirty="0">
                <a:latin typeface="Calibri"/>
                <a:cs typeface="Calibri"/>
              </a:rPr>
              <a:t> к</a:t>
            </a:r>
            <a:r>
              <a:rPr sz="2400" spc="-25" dirty="0">
                <a:latin typeface="Calibri"/>
                <a:cs typeface="Calibri"/>
              </a:rPr>
              <a:t>онсультант,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соисполнитель,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утверждающий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754380"/>
          </a:xfrm>
          <a:custGeom>
            <a:avLst/>
            <a:gdLst/>
            <a:ahLst/>
            <a:cxnLst/>
            <a:rect l="l" t="t" r="r" b="b"/>
            <a:pathLst>
              <a:path w="18288000" h="754380">
                <a:moveTo>
                  <a:pt x="10081768" y="0"/>
                </a:moveTo>
                <a:lnTo>
                  <a:pt x="6955663" y="0"/>
                </a:lnTo>
                <a:lnTo>
                  <a:pt x="4532884" y="0"/>
                </a:lnTo>
                <a:lnTo>
                  <a:pt x="0" y="0"/>
                </a:lnTo>
                <a:lnTo>
                  <a:pt x="0" y="754253"/>
                </a:lnTo>
                <a:lnTo>
                  <a:pt x="4532884" y="754253"/>
                </a:lnTo>
                <a:lnTo>
                  <a:pt x="6955663" y="754253"/>
                </a:lnTo>
                <a:lnTo>
                  <a:pt x="10081768" y="754253"/>
                </a:lnTo>
                <a:lnTo>
                  <a:pt x="10081768" y="0"/>
                </a:lnTo>
                <a:close/>
              </a:path>
              <a:path w="18288000" h="754380">
                <a:moveTo>
                  <a:pt x="18288000" y="0"/>
                </a:moveTo>
                <a:lnTo>
                  <a:pt x="16099663" y="0"/>
                </a:lnTo>
                <a:lnTo>
                  <a:pt x="13051790" y="0"/>
                </a:lnTo>
                <a:lnTo>
                  <a:pt x="13051663" y="0"/>
                </a:lnTo>
                <a:lnTo>
                  <a:pt x="10081895" y="0"/>
                </a:lnTo>
                <a:lnTo>
                  <a:pt x="10081895" y="754253"/>
                </a:lnTo>
                <a:lnTo>
                  <a:pt x="13051663" y="754253"/>
                </a:lnTo>
                <a:lnTo>
                  <a:pt x="13051790" y="754253"/>
                </a:lnTo>
                <a:lnTo>
                  <a:pt x="16099663" y="754253"/>
                </a:lnTo>
                <a:lnTo>
                  <a:pt x="18288000" y="754253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67710"/>
            <a:ext cx="18288000" cy="919480"/>
          </a:xfrm>
          <a:custGeom>
            <a:avLst/>
            <a:gdLst/>
            <a:ahLst/>
            <a:cxnLst/>
            <a:rect l="l" t="t" r="r" b="b"/>
            <a:pathLst>
              <a:path w="18288000" h="919479">
                <a:moveTo>
                  <a:pt x="10081768" y="0"/>
                </a:moveTo>
                <a:lnTo>
                  <a:pt x="6955663" y="0"/>
                </a:lnTo>
                <a:lnTo>
                  <a:pt x="4532884" y="0"/>
                </a:lnTo>
                <a:lnTo>
                  <a:pt x="0" y="12"/>
                </a:lnTo>
                <a:lnTo>
                  <a:pt x="0" y="919289"/>
                </a:lnTo>
                <a:lnTo>
                  <a:pt x="4532884" y="919289"/>
                </a:lnTo>
                <a:lnTo>
                  <a:pt x="6955663" y="919289"/>
                </a:lnTo>
                <a:lnTo>
                  <a:pt x="10081768" y="919289"/>
                </a:lnTo>
                <a:lnTo>
                  <a:pt x="10081768" y="0"/>
                </a:lnTo>
                <a:close/>
              </a:path>
              <a:path w="18288000" h="919479">
                <a:moveTo>
                  <a:pt x="18288000" y="0"/>
                </a:moveTo>
                <a:lnTo>
                  <a:pt x="16099663" y="0"/>
                </a:lnTo>
                <a:lnTo>
                  <a:pt x="13051790" y="0"/>
                </a:lnTo>
                <a:lnTo>
                  <a:pt x="13051663" y="0"/>
                </a:lnTo>
                <a:lnTo>
                  <a:pt x="10081895" y="0"/>
                </a:lnTo>
                <a:lnTo>
                  <a:pt x="10081895" y="919289"/>
                </a:lnTo>
                <a:lnTo>
                  <a:pt x="13051663" y="919289"/>
                </a:lnTo>
                <a:lnTo>
                  <a:pt x="13051790" y="919289"/>
                </a:lnTo>
                <a:lnTo>
                  <a:pt x="16099663" y="919289"/>
                </a:lnTo>
                <a:lnTo>
                  <a:pt x="18288000" y="919289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70809"/>
              </p:ext>
            </p:extLst>
          </p:nvPr>
        </p:nvGraphicFramePr>
        <p:xfrm>
          <a:off x="0" y="3175"/>
          <a:ext cx="18281012" cy="10305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9455"/>
                <a:gridCol w="2422525"/>
                <a:gridCol w="3126104"/>
                <a:gridCol w="2969894"/>
                <a:gridCol w="3048000"/>
                <a:gridCol w="2185034"/>
              </a:tblGrid>
              <a:tr h="750570">
                <a:tc>
                  <a:txBody>
                    <a:bodyPr/>
                    <a:lstStyle/>
                    <a:p>
                      <a:pPr algn="ctr">
                        <a:lnSpc>
                          <a:spcPts val="277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Предмет</a:t>
                      </a:r>
                      <a:r>
                        <a:rPr sz="24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коммуникации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Отправитель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7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Метод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2850"/>
                        </a:lnSpc>
                        <a:spcBef>
                          <a:spcPts val="19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коммуникации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7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Получатель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77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Дата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(план)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7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Примечание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 marL="231140" marR="56515" indent="-169545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Разработка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согласование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концепции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проекта,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целей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формата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подкаста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90"/>
                        </a:lnSpc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Директор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НШГП,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73660" marR="66040" algn="ctr">
                        <a:lnSpc>
                          <a:spcPct val="107200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АГУ,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Председатель АДГС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9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01.01.2025 </a:t>
                      </a:r>
                      <a:r>
                        <a:rPr sz="1800" spc="47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07.01.2025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Формирование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проектной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команды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(ответственные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сценарии,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запись,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продвижение)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090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WhatsApp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Пресс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секретарь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АГУ,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905" algn="ctr">
                        <a:lnSpc>
                          <a:spcPts val="2140"/>
                        </a:lnSpc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Директор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НШГП,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Вице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АД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АГУ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9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08.01.2025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-14.01.2025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Разработка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концепции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первых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эпизодов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Пул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магистрантов,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Привлеченные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эксперты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90"/>
                        </a:lnSpc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Директор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НШГП,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ts val="2140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Вице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АД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АГУ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15.01.2025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21.01.2025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90"/>
                        </a:lnSpc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Zoom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трудового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5715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отпуска)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съемочной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площадки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090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WhatsApp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Пресс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секретарь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АГУ,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цифровых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858519" marR="850900" algn="ctr">
                        <a:lnSpc>
                          <a:spcPct val="106700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технологий,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ЦМК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8519">
                        <a:lnSpc>
                          <a:spcPts val="209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22.01.2025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54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24.01.2025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Координатор: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8-701-673-00-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57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58520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Проведение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записи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первого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эпизода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095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Спикеры,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175" algn="ctr">
                        <a:lnSpc>
                          <a:spcPts val="214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цифровых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технологий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01.02.2025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02.02.2025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Монтаж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постпродакшн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каждого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095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встреча,</a:t>
                      </a:r>
                      <a:r>
                        <a:rPr sz="18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elegram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цифровых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03.02.2025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эпизода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8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технологий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07.02.2025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Размещение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эпизодов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платформах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r>
                        <a:rPr sz="1800" spc="-10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WhatsApp,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Instagram,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цифровых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08.02.2025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(YouTube,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соцсети)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Пресс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секретарь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АГУ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Youtube,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Tiktok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09.02.2025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80"/>
                        </a:lnSpc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ЦМК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58520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Запись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публикация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остальных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эпизодов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095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WhatsApp,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Instagram,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Youtube,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Tiktok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Пресс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секретарь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АГУ,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Центры,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905" algn="ctr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Спикеры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9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15.02.2025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30.06.2025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5852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аналитического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отчёта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встреча,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WhatsApp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маркетинга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905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коммуникаций,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ts val="2095"/>
                        </a:lnSpc>
                        <a:spcBef>
                          <a:spcPts val="15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Пресс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секретарь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АГУ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06.07.2025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20" dirty="0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14.07.2025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Электронная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почта: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  <a:hlinkClick r:id="rId2"/>
                        </a:rPr>
                        <a:t>Ab_12@apa.kz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91884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Организация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финальной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встречи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команды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обсуждения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результатов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latin typeface="Microsoft Sans Serif"/>
                          <a:cs typeface="Microsoft Sans Serif"/>
                        </a:rPr>
                        <a:t>Пул магистрантов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Личная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встреча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0"/>
                        </a:lnSpc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Директор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НШГП,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Вице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АД,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Ректор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АГУ,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Председатель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15.07.2025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74142"/>
            <a:ext cx="5608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0" algn="l"/>
                <a:tab pos="4197350" algn="l"/>
              </a:tabLst>
            </a:pPr>
            <a:r>
              <a:rPr spc="-10" dirty="0">
                <a:latin typeface="Calibri"/>
                <a:cs typeface="Calibri"/>
              </a:rPr>
              <a:t>Журнал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>
                <a:latin typeface="Calibri"/>
                <a:cs typeface="Calibri"/>
              </a:rPr>
              <a:t>извлечения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>
                <a:latin typeface="Calibri"/>
                <a:cs typeface="Calibri"/>
              </a:rPr>
              <a:t>уроков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461" y="1631950"/>
          <a:ext cx="17804127" cy="7669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140"/>
                <a:gridCol w="1463040"/>
                <a:gridCol w="1252855"/>
                <a:gridCol w="1809750"/>
                <a:gridCol w="1571624"/>
                <a:gridCol w="1332229"/>
                <a:gridCol w="2028189"/>
                <a:gridCol w="1615440"/>
                <a:gridCol w="1748155"/>
                <a:gridCol w="3608705"/>
              </a:tblGrid>
              <a:tr h="1536700">
                <a:tc>
                  <a:txBody>
                    <a:bodyPr/>
                    <a:lstStyle/>
                    <a:p>
                      <a:pPr marL="55244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Проект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800"/>
                        </a:lnSpc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Дата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244" marR="117475">
                        <a:lnSpc>
                          <a:spcPts val="3080"/>
                        </a:lnSpc>
                        <a:spcBef>
                          <a:spcPts val="12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определ 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ения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Автор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Категория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800"/>
                        </a:lnSpc>
                      </a:pPr>
                      <a:r>
                        <a:rPr sz="2400" b="1" spc="-25" dirty="0">
                          <a:latin typeface="Arial"/>
                          <a:cs typeface="Arial"/>
                        </a:rPr>
                        <a:t>Тип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Уровен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Описание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880" marR="192405">
                        <a:lnSpc>
                          <a:spcPts val="308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событий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последстви 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Причина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880" marR="144145">
                        <a:lnSpc>
                          <a:spcPts val="3080"/>
                        </a:lnSpc>
                        <a:spcBef>
                          <a:spcPts val="125"/>
                        </a:spcBef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реализац 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ии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ts val="2845"/>
                        </a:lnSpc>
                        <a:spcBef>
                          <a:spcPts val="7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событий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8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Решение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(что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сделано?)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800"/>
                        </a:lnSpc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Предложение</a:t>
                      </a:r>
                      <a:r>
                        <a:rPr sz="2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рекомендации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14625">
                <a:tc>
                  <a:txBody>
                    <a:bodyPr/>
                    <a:lstStyle/>
                    <a:p>
                      <a:pPr marL="55244">
                        <a:lnSpc>
                          <a:spcPts val="2450"/>
                        </a:lnSpc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Создани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b="1" spc="-50" dirty="0">
                          <a:latin typeface="Arial"/>
                          <a:cs typeface="Arial"/>
                        </a:rPr>
                        <a:t>е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подкасто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b="1" spc="-50" dirty="0">
                          <a:latin typeface="Arial"/>
                          <a:cs typeface="Arial"/>
                        </a:rPr>
                        <a:t>в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01.02.2025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Даухари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21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Ж.К.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Планировани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е,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контента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Организа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71755">
                        <a:lnSpc>
                          <a:spcPts val="2700"/>
                        </a:lnSpc>
                        <a:spcBef>
                          <a:spcPts val="105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ционно</a:t>
                      </a:r>
                      <a:r>
                        <a:rPr sz="21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50" dirty="0">
                          <a:latin typeface="Arial MT"/>
                          <a:cs typeface="Arial MT"/>
                        </a:rPr>
                        <a:t>-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стратегич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еский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Контент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оказался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14097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слишком </a:t>
                      </a:r>
                      <a:r>
                        <a:rPr sz="2100" spc="-35" dirty="0">
                          <a:latin typeface="Microsoft Sans Serif"/>
                          <a:cs typeface="Microsoft Sans Serif"/>
                        </a:rPr>
                        <a:t>узкоспециализ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ированным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357505">
                        <a:lnSpc>
                          <a:spcPct val="107100"/>
                        </a:lnSpc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1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широкой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аудитории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0"/>
                        </a:lnSpc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21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был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159385">
                        <a:lnSpc>
                          <a:spcPts val="2700"/>
                        </a:lnSpc>
                        <a:spcBef>
                          <a:spcPts val="105"/>
                        </a:spcBef>
                      </a:pPr>
                      <a:r>
                        <a:rPr sz="2100" spc="-30" dirty="0">
                          <a:latin typeface="Microsoft Sans Serif"/>
                          <a:cs typeface="Microsoft Sans Serif"/>
                        </a:rPr>
                        <a:t>достаточно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учтен широкий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спектр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59055">
                        <a:lnSpc>
                          <a:spcPct val="10710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интересов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госслужащи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х.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0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Разработаны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дополнитель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25527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ные</a:t>
                      </a:r>
                      <a:r>
                        <a:rPr sz="21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темы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новые форматы подкастов.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450"/>
                        </a:lnSpc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Проводить</a:t>
                      </a:r>
                      <a:r>
                        <a:rPr sz="21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регулярные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опросы</a:t>
                      </a:r>
                      <a:r>
                        <a:rPr sz="21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аудитории</a:t>
                      </a:r>
                      <a:r>
                        <a:rPr sz="21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для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6515" marR="13017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21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интересных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тем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балансировки контента</a:t>
                      </a:r>
                      <a:r>
                        <a:rPr sz="21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между узкоспециализированными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1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универсальными</a:t>
                      </a:r>
                      <a:r>
                        <a:rPr sz="21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темами.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399154">
                <a:tc>
                  <a:txBody>
                    <a:bodyPr/>
                    <a:lstStyle/>
                    <a:p>
                      <a:pPr marL="55244">
                        <a:lnSpc>
                          <a:spcPts val="2455"/>
                        </a:lnSpc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Создани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b="1" spc="-50" dirty="0">
                          <a:latin typeface="Arial"/>
                          <a:cs typeface="Arial"/>
                        </a:rPr>
                        <a:t>е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10" dirty="0">
                          <a:latin typeface="Arial"/>
                          <a:cs typeface="Arial"/>
                        </a:rPr>
                        <a:t>подкасто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b="1" spc="-50" dirty="0">
                          <a:latin typeface="Arial"/>
                          <a:cs typeface="Arial"/>
                        </a:rPr>
                        <a:t>в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Arial MT"/>
                          <a:cs typeface="Arial MT"/>
                        </a:rPr>
                        <a:t>01.02.2025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Даухари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21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Ж.К.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Медиа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Техническо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50" dirty="0">
                          <a:latin typeface="Microsoft Sans Serif"/>
                          <a:cs typeface="Microsoft Sans Serif"/>
                        </a:rPr>
                        <a:t>е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Высокий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Технические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проблемы</a:t>
                      </a:r>
                      <a:r>
                        <a:rPr sz="21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50" dirty="0">
                          <a:latin typeface="Microsoft Sans Serif"/>
                          <a:cs typeface="Microsoft Sans Serif"/>
                        </a:rPr>
                        <a:t>с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оборудование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21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81280">
                        <a:lnSpc>
                          <a:spcPts val="2700"/>
                        </a:lnSpc>
                        <a:spcBef>
                          <a:spcPts val="110"/>
                        </a:spcBef>
                      </a:pP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совместимость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21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программ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Несоответс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твие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программно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го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106045">
                        <a:lnSpc>
                          <a:spcPts val="2700"/>
                        </a:lnSpc>
                        <a:spcBef>
                          <a:spcPts val="110"/>
                        </a:spcBef>
                      </a:pP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обеспечени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21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98425">
                        <a:lnSpc>
                          <a:spcPts val="2700"/>
                        </a:lnSpc>
                      </a:pP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оборудован ия,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технически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ts val="2470"/>
                        </a:lnSpc>
                        <a:spcBef>
                          <a:spcPts val="180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21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сбои.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Заменены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170180" algn="just">
                        <a:lnSpc>
                          <a:spcPts val="27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устаревшие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компоненты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1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настроено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оборудовани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5880" marR="61594">
                        <a:lnSpc>
                          <a:spcPct val="107100"/>
                        </a:lnSpc>
                        <a:spcBef>
                          <a:spcPts val="5"/>
                        </a:spcBef>
                      </a:pP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21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совместимос </a:t>
                      </a:r>
                      <a:r>
                        <a:rPr sz="2100" spc="-25" dirty="0">
                          <a:latin typeface="Microsoft Sans Serif"/>
                          <a:cs typeface="Microsoft Sans Serif"/>
                        </a:rPr>
                        <a:t>ти.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455"/>
                        </a:lnSpc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Включить</a:t>
                      </a:r>
                      <a:r>
                        <a:rPr sz="21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1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план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6515" marR="926465">
                        <a:lnSpc>
                          <a:spcPts val="27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проектирования</a:t>
                      </a:r>
                      <a:r>
                        <a:rPr sz="21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этап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тестирования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r>
                        <a:rPr sz="21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100" spc="-20" dirty="0">
                          <a:latin typeface="Microsoft Sans Serif"/>
                          <a:cs typeface="Microsoft Sans Serif"/>
                        </a:rPr>
                        <a:t>программного</a:t>
                      </a:r>
                      <a:r>
                        <a:rPr sz="21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100" spc="-10" dirty="0">
                          <a:latin typeface="Microsoft Sans Serif"/>
                          <a:cs typeface="Microsoft Sans Serif"/>
                        </a:rPr>
                        <a:t>обеспечения.</a:t>
                      </a:r>
                      <a:endParaRPr sz="2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88223"/>
            <a:ext cx="9705340" cy="2399030"/>
          </a:xfrm>
          <a:custGeom>
            <a:avLst/>
            <a:gdLst/>
            <a:ahLst/>
            <a:cxnLst/>
            <a:rect l="l" t="t" r="r" b="b"/>
            <a:pathLst>
              <a:path w="9705340" h="2399029">
                <a:moveTo>
                  <a:pt x="9704832" y="0"/>
                </a:moveTo>
                <a:lnTo>
                  <a:pt x="0" y="0"/>
                </a:lnTo>
                <a:lnTo>
                  <a:pt x="0" y="2398775"/>
                </a:lnTo>
                <a:lnTo>
                  <a:pt x="9105138" y="2398775"/>
                </a:lnTo>
                <a:lnTo>
                  <a:pt x="970483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35311" y="0"/>
            <a:ext cx="8552815" cy="10287000"/>
            <a:chOff x="9735311" y="0"/>
            <a:chExt cx="855281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2303" y="0"/>
              <a:ext cx="8235696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35311" y="2811779"/>
              <a:ext cx="2533015" cy="7475220"/>
            </a:xfrm>
            <a:custGeom>
              <a:avLst/>
              <a:gdLst/>
              <a:ahLst/>
              <a:cxnLst/>
              <a:rect l="l" t="t" r="r" b="b"/>
              <a:pathLst>
                <a:path w="2533015" h="7475220">
                  <a:moveTo>
                    <a:pt x="2532888" y="0"/>
                  </a:moveTo>
                  <a:lnTo>
                    <a:pt x="1869694" y="0"/>
                  </a:lnTo>
                  <a:lnTo>
                    <a:pt x="0" y="7475220"/>
                  </a:lnTo>
                  <a:lnTo>
                    <a:pt x="663194" y="7475220"/>
                  </a:lnTo>
                  <a:lnTo>
                    <a:pt x="253288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68200" y="0"/>
              <a:ext cx="5306695" cy="2811780"/>
            </a:xfrm>
            <a:custGeom>
              <a:avLst/>
              <a:gdLst/>
              <a:ahLst/>
              <a:cxnLst/>
              <a:rect l="l" t="t" r="r" b="b"/>
              <a:pathLst>
                <a:path w="5306694" h="2811780">
                  <a:moveTo>
                    <a:pt x="5306567" y="0"/>
                  </a:moveTo>
                  <a:lnTo>
                    <a:pt x="702945" y="0"/>
                  </a:lnTo>
                  <a:lnTo>
                    <a:pt x="0" y="2811779"/>
                  </a:lnTo>
                  <a:lnTo>
                    <a:pt x="4603623" y="2811779"/>
                  </a:lnTo>
                  <a:lnTo>
                    <a:pt x="5306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21567" y="661416"/>
              <a:ext cx="5611495" cy="1489075"/>
            </a:xfrm>
            <a:custGeom>
              <a:avLst/>
              <a:gdLst/>
              <a:ahLst/>
              <a:cxnLst/>
              <a:rect l="l" t="t" r="r" b="b"/>
              <a:pathLst>
                <a:path w="5611494" h="1489075">
                  <a:moveTo>
                    <a:pt x="5611368" y="0"/>
                  </a:moveTo>
                  <a:lnTo>
                    <a:pt x="372617" y="0"/>
                  </a:lnTo>
                  <a:lnTo>
                    <a:pt x="0" y="1488948"/>
                  </a:lnTo>
                  <a:lnTo>
                    <a:pt x="5238876" y="1488948"/>
                  </a:lnTo>
                  <a:lnTo>
                    <a:pt x="561136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3045714"/>
            <a:ext cx="62318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0" dirty="0">
                <a:solidFill>
                  <a:srgbClr val="000000"/>
                </a:solidFill>
                <a:latin typeface="Calibri"/>
                <a:cs typeface="Calibri"/>
              </a:rPr>
              <a:t>СПАСИБО</a:t>
            </a:r>
            <a:r>
              <a:rPr sz="9000" b="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9000" b="0" spc="-25" dirty="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endParaRPr sz="9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0" spc="-10" dirty="0">
                <a:solidFill>
                  <a:srgbClr val="1F487C"/>
                </a:solidFill>
                <a:latin typeface="Calibri"/>
                <a:cs typeface="Calibri"/>
              </a:rPr>
              <a:t>ВНИМАНИЕ</a:t>
            </a:r>
            <a:r>
              <a:rPr sz="9000" spc="-10" dirty="0">
                <a:solidFill>
                  <a:srgbClr val="1F487C"/>
                </a:solidFill>
              </a:rPr>
              <a:t>!</a:t>
            </a:r>
            <a:endParaRPr sz="9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" y="710183"/>
            <a:ext cx="15310485" cy="1430020"/>
          </a:xfrm>
          <a:custGeom>
            <a:avLst/>
            <a:gdLst/>
            <a:ahLst/>
            <a:cxnLst/>
            <a:rect l="l" t="t" r="r" b="b"/>
            <a:pathLst>
              <a:path w="15310485" h="1430020">
                <a:moveTo>
                  <a:pt x="14481048" y="0"/>
                </a:moveTo>
                <a:lnTo>
                  <a:pt x="0" y="0"/>
                </a:lnTo>
                <a:lnTo>
                  <a:pt x="0" y="1429512"/>
                </a:lnTo>
                <a:lnTo>
                  <a:pt x="13741527" y="1429512"/>
                </a:lnTo>
                <a:lnTo>
                  <a:pt x="14481048" y="0"/>
                </a:lnTo>
                <a:close/>
              </a:path>
              <a:path w="15310485" h="1430020">
                <a:moveTo>
                  <a:pt x="14891004" y="0"/>
                </a:moveTo>
                <a:lnTo>
                  <a:pt x="14639671" y="0"/>
                </a:lnTo>
                <a:lnTo>
                  <a:pt x="14282928" y="1429512"/>
                </a:lnTo>
                <a:lnTo>
                  <a:pt x="14534261" y="1429512"/>
                </a:lnTo>
                <a:lnTo>
                  <a:pt x="14891004" y="0"/>
                </a:lnTo>
                <a:close/>
              </a:path>
              <a:path w="15310485" h="1430020">
                <a:moveTo>
                  <a:pt x="15310104" y="0"/>
                </a:moveTo>
                <a:lnTo>
                  <a:pt x="15058136" y="0"/>
                </a:lnTo>
                <a:lnTo>
                  <a:pt x="14700504" y="1429512"/>
                </a:lnTo>
                <a:lnTo>
                  <a:pt x="14952472" y="1429512"/>
                </a:lnTo>
                <a:lnTo>
                  <a:pt x="15310104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13759"/>
            <a:ext cx="12300585" cy="5599430"/>
          </a:xfrm>
          <a:custGeom>
            <a:avLst/>
            <a:gdLst/>
            <a:ahLst/>
            <a:cxnLst/>
            <a:rect l="l" t="t" r="r" b="b"/>
            <a:pathLst>
              <a:path w="12300585" h="5599430">
                <a:moveTo>
                  <a:pt x="12300204" y="0"/>
                </a:moveTo>
                <a:lnTo>
                  <a:pt x="0" y="0"/>
                </a:lnTo>
                <a:lnTo>
                  <a:pt x="0" y="5599176"/>
                </a:lnTo>
                <a:lnTo>
                  <a:pt x="12300204" y="5599176"/>
                </a:lnTo>
                <a:lnTo>
                  <a:pt x="12300204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479" y="3853820"/>
            <a:ext cx="11596370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33550">
              <a:lnSpc>
                <a:spcPct val="150000"/>
              </a:lnSpc>
              <a:spcBef>
                <a:spcPts val="95"/>
              </a:spcBef>
            </a:pP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Наша</a:t>
            </a:r>
            <a:r>
              <a:rPr sz="250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общая</a:t>
            </a:r>
            <a:r>
              <a:rPr sz="25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задача</a:t>
            </a:r>
            <a:r>
              <a:rPr sz="250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5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воплотить</a:t>
            </a:r>
            <a:r>
              <a:rPr sz="25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5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концепцию</a:t>
            </a:r>
            <a:r>
              <a:rPr sz="2500" i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i="1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500" b="1" i="1" spc="-10" dirty="0">
                <a:solidFill>
                  <a:srgbClr val="FFFFFF"/>
                </a:solidFill>
                <a:latin typeface="Calibri"/>
                <a:cs typeface="Calibri"/>
              </a:rPr>
              <a:t>Слышащего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государства</a:t>
            </a:r>
            <a:r>
              <a:rPr sz="2500" b="1" i="1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которое</a:t>
            </a:r>
            <a:r>
              <a:rPr sz="25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оперативно</a:t>
            </a:r>
            <a:r>
              <a:rPr sz="25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5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эффективно</a:t>
            </a:r>
            <a:r>
              <a:rPr sz="2500" i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реагирует</a:t>
            </a:r>
            <a:r>
              <a:rPr sz="250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все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конструктивные</a:t>
            </a:r>
            <a:r>
              <a:rPr sz="250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запросы</a:t>
            </a:r>
            <a:r>
              <a:rPr sz="2500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500" i="1" spc="-20" dirty="0">
                <a:solidFill>
                  <a:srgbClr val="FFFFFF"/>
                </a:solidFill>
                <a:latin typeface="Calibri"/>
                <a:cs typeface="Calibri"/>
              </a:rPr>
              <a:t>Только</a:t>
            </a:r>
            <a:r>
              <a:rPr sz="2500" i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путем</a:t>
            </a:r>
            <a:r>
              <a:rPr sz="250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постоянного</a:t>
            </a:r>
            <a:r>
              <a:rPr sz="25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диалога</a:t>
            </a:r>
            <a:r>
              <a:rPr sz="2500" b="1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власти</a:t>
            </a:r>
            <a:r>
              <a:rPr sz="2500" b="1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500" b="1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общества</a:t>
            </a:r>
            <a:r>
              <a:rPr sz="2500" b="1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sz="25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построить</a:t>
            </a:r>
            <a:endParaRPr sz="2500" dirty="0">
              <a:latin typeface="Calibri"/>
              <a:cs typeface="Calibri"/>
            </a:endParaRPr>
          </a:p>
          <a:p>
            <a:pPr marL="12700" marR="415290">
              <a:lnSpc>
                <a:spcPct val="150000"/>
              </a:lnSpc>
            </a:pP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гармоничное</a:t>
            </a:r>
            <a:r>
              <a:rPr sz="25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государство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5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встроенное</a:t>
            </a:r>
            <a:r>
              <a:rPr sz="250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50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контекст</a:t>
            </a:r>
            <a:r>
              <a:rPr sz="2500" i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современной</a:t>
            </a:r>
            <a:r>
              <a:rPr sz="250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геополитики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Поэтому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необходимо</a:t>
            </a:r>
            <a:r>
              <a:rPr sz="250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поддерживать</a:t>
            </a:r>
            <a:r>
              <a:rPr sz="250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50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укреплять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гражданское</a:t>
            </a:r>
            <a:r>
              <a:rPr sz="250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общество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вовлекать</a:t>
            </a:r>
            <a:r>
              <a:rPr sz="250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250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50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обсуждение</a:t>
            </a:r>
            <a:r>
              <a:rPr sz="250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наиболее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актуальных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общегосударственных</a:t>
            </a:r>
            <a:r>
              <a:rPr sz="250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r>
              <a:rPr sz="250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5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целью</a:t>
            </a:r>
            <a:r>
              <a:rPr sz="2500" i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2500" i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решения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».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  <a:tabLst>
                <a:tab pos="1819910" algn="l"/>
                <a:tab pos="2974975" algn="l"/>
                <a:tab pos="4683760" algn="l"/>
                <a:tab pos="9896475" algn="l"/>
              </a:tabLst>
            </a:pPr>
            <a:r>
              <a:rPr sz="3100" spc="-10" dirty="0">
                <a:latin typeface="Calibri"/>
                <a:cs typeface="Calibri"/>
              </a:rPr>
              <a:t>Послание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10" dirty="0">
                <a:latin typeface="Calibri"/>
                <a:cs typeface="Calibri"/>
              </a:rPr>
              <a:t>Главы</a:t>
            </a:r>
            <a:r>
              <a:rPr sz="3100" dirty="0">
                <a:latin typeface="Calibri"/>
                <a:cs typeface="Calibri"/>
              </a:rPr>
              <a:t>	Государства</a:t>
            </a:r>
            <a:r>
              <a:rPr sz="3100" spc="2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Касым</a:t>
            </a:r>
            <a:r>
              <a:rPr sz="3100" dirty="0"/>
              <a:t>-</a:t>
            </a:r>
            <a:r>
              <a:rPr sz="3100" dirty="0">
                <a:latin typeface="Calibri"/>
                <a:cs typeface="Calibri"/>
              </a:rPr>
              <a:t>Жомарта</a:t>
            </a:r>
            <a:r>
              <a:rPr sz="3100" spc="2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Токаева</a:t>
            </a:r>
            <a:r>
              <a:rPr sz="3100" spc="240" dirty="0">
                <a:latin typeface="Calibri"/>
                <a:cs typeface="Calibri"/>
              </a:rPr>
              <a:t> </a:t>
            </a:r>
            <a:r>
              <a:rPr sz="3100" spc="-10" dirty="0"/>
              <a:t>«</a:t>
            </a:r>
            <a:r>
              <a:rPr sz="3100" spc="-10" dirty="0">
                <a:latin typeface="Calibri"/>
                <a:cs typeface="Calibri"/>
              </a:rPr>
              <a:t>КОНСТРУКТИВНЫЙ </a:t>
            </a:r>
            <a:r>
              <a:rPr sz="3100" dirty="0">
                <a:latin typeface="Calibri"/>
                <a:cs typeface="Calibri"/>
              </a:rPr>
              <a:t>ОБЩЕСТВЕННЫЙ</a:t>
            </a:r>
            <a:r>
              <a:rPr sz="3100" spc="4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ДИАЛОГ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dirty="0"/>
              <a:t>–</a:t>
            </a:r>
            <a:r>
              <a:rPr sz="3100" spc="100" dirty="0"/>
              <a:t> </a:t>
            </a:r>
            <a:r>
              <a:rPr sz="3100" dirty="0">
                <a:latin typeface="Calibri"/>
                <a:cs typeface="Calibri"/>
              </a:rPr>
              <a:t>ОСНОВА</a:t>
            </a:r>
            <a:r>
              <a:rPr sz="3100" spc="2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СТАБИЛЬНОСТИ</a:t>
            </a:r>
            <a:r>
              <a:rPr sz="3100" spc="24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И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10" dirty="0">
                <a:latin typeface="Calibri"/>
                <a:cs typeface="Calibri"/>
              </a:rPr>
              <a:t>ПРОЦВЕТАНИЯ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100" spc="-10" dirty="0">
                <a:latin typeface="Calibri"/>
                <a:cs typeface="Calibri"/>
              </a:rPr>
              <a:t>КАЗАХСТАНА</a:t>
            </a:r>
            <a:r>
              <a:rPr sz="3100" spc="-10" dirty="0"/>
              <a:t>»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0204" y="3413759"/>
            <a:ext cx="5987796" cy="5599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041602"/>
            <a:ext cx="2997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594485" algn="l"/>
              </a:tabLst>
            </a:pPr>
            <a:r>
              <a:rPr spc="-20" dirty="0">
                <a:latin typeface="Calibri"/>
                <a:cs typeface="Calibri"/>
              </a:rPr>
              <a:t>Цели</a:t>
            </a:r>
            <a:r>
              <a:rPr dirty="0">
                <a:latin typeface="Calibri"/>
                <a:cs typeface="Calibri"/>
              </a:rPr>
              <a:t>	</a:t>
            </a:r>
            <a:r>
              <a:rPr spc="-5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>
                <a:latin typeface="Calibri"/>
                <a:cs typeface="Calibri"/>
              </a:rPr>
              <a:t>задачи</a:t>
            </a:r>
          </a:p>
        </p:txBody>
      </p:sp>
      <p:sp>
        <p:nvSpPr>
          <p:cNvPr id="3" name="object 3"/>
          <p:cNvSpPr/>
          <p:nvPr/>
        </p:nvSpPr>
        <p:spPr>
          <a:xfrm>
            <a:off x="4216908" y="8075676"/>
            <a:ext cx="1531620" cy="1531620"/>
          </a:xfrm>
          <a:custGeom>
            <a:avLst/>
            <a:gdLst/>
            <a:ahLst/>
            <a:cxnLst/>
            <a:rect l="l" t="t" r="r" b="b"/>
            <a:pathLst>
              <a:path w="1531620" h="1531620">
                <a:moveTo>
                  <a:pt x="765809" y="0"/>
                </a:moveTo>
                <a:lnTo>
                  <a:pt x="717382" y="1506"/>
                </a:lnTo>
                <a:lnTo>
                  <a:pt x="669755" y="5967"/>
                </a:lnTo>
                <a:lnTo>
                  <a:pt x="623017" y="13291"/>
                </a:lnTo>
                <a:lnTo>
                  <a:pt x="577259" y="23390"/>
                </a:lnTo>
                <a:lnTo>
                  <a:pt x="532569" y="36173"/>
                </a:lnTo>
                <a:lnTo>
                  <a:pt x="489039" y="51552"/>
                </a:lnTo>
                <a:lnTo>
                  <a:pt x="446757" y="69435"/>
                </a:lnTo>
                <a:lnTo>
                  <a:pt x="405814" y="89733"/>
                </a:lnTo>
                <a:lnTo>
                  <a:pt x="366299" y="112357"/>
                </a:lnTo>
                <a:lnTo>
                  <a:pt x="328301" y="137217"/>
                </a:lnTo>
                <a:lnTo>
                  <a:pt x="291911" y="164223"/>
                </a:lnTo>
                <a:lnTo>
                  <a:pt x="257219" y="193285"/>
                </a:lnTo>
                <a:lnTo>
                  <a:pt x="224313" y="224313"/>
                </a:lnTo>
                <a:lnTo>
                  <a:pt x="193285" y="257219"/>
                </a:lnTo>
                <a:lnTo>
                  <a:pt x="164223" y="291911"/>
                </a:lnTo>
                <a:lnTo>
                  <a:pt x="137217" y="328301"/>
                </a:lnTo>
                <a:lnTo>
                  <a:pt x="112357" y="366299"/>
                </a:lnTo>
                <a:lnTo>
                  <a:pt x="89733" y="405814"/>
                </a:lnTo>
                <a:lnTo>
                  <a:pt x="69435" y="446757"/>
                </a:lnTo>
                <a:lnTo>
                  <a:pt x="51552" y="489039"/>
                </a:lnTo>
                <a:lnTo>
                  <a:pt x="36173" y="532569"/>
                </a:lnTo>
                <a:lnTo>
                  <a:pt x="23390" y="577259"/>
                </a:lnTo>
                <a:lnTo>
                  <a:pt x="13291" y="623017"/>
                </a:lnTo>
                <a:lnTo>
                  <a:pt x="5967" y="669755"/>
                </a:lnTo>
                <a:lnTo>
                  <a:pt x="1506" y="717382"/>
                </a:lnTo>
                <a:lnTo>
                  <a:pt x="0" y="765810"/>
                </a:lnTo>
                <a:lnTo>
                  <a:pt x="1506" y="814237"/>
                </a:lnTo>
                <a:lnTo>
                  <a:pt x="5967" y="861864"/>
                </a:lnTo>
                <a:lnTo>
                  <a:pt x="13291" y="908602"/>
                </a:lnTo>
                <a:lnTo>
                  <a:pt x="23390" y="954360"/>
                </a:lnTo>
                <a:lnTo>
                  <a:pt x="36173" y="999050"/>
                </a:lnTo>
                <a:lnTo>
                  <a:pt x="51552" y="1042580"/>
                </a:lnTo>
                <a:lnTo>
                  <a:pt x="69435" y="1084862"/>
                </a:lnTo>
                <a:lnTo>
                  <a:pt x="89733" y="1125805"/>
                </a:lnTo>
                <a:lnTo>
                  <a:pt x="112357" y="1165320"/>
                </a:lnTo>
                <a:lnTo>
                  <a:pt x="137217" y="1203318"/>
                </a:lnTo>
                <a:lnTo>
                  <a:pt x="164223" y="1239708"/>
                </a:lnTo>
                <a:lnTo>
                  <a:pt x="193285" y="1274400"/>
                </a:lnTo>
                <a:lnTo>
                  <a:pt x="224313" y="1307306"/>
                </a:lnTo>
                <a:lnTo>
                  <a:pt x="257219" y="1338334"/>
                </a:lnTo>
                <a:lnTo>
                  <a:pt x="291911" y="1367396"/>
                </a:lnTo>
                <a:lnTo>
                  <a:pt x="328301" y="1394402"/>
                </a:lnTo>
                <a:lnTo>
                  <a:pt x="366299" y="1419262"/>
                </a:lnTo>
                <a:lnTo>
                  <a:pt x="405814" y="1441886"/>
                </a:lnTo>
                <a:lnTo>
                  <a:pt x="446757" y="1462184"/>
                </a:lnTo>
                <a:lnTo>
                  <a:pt x="489039" y="1480067"/>
                </a:lnTo>
                <a:lnTo>
                  <a:pt x="532569" y="1495446"/>
                </a:lnTo>
                <a:lnTo>
                  <a:pt x="577259" y="1508229"/>
                </a:lnTo>
                <a:lnTo>
                  <a:pt x="623017" y="1518328"/>
                </a:lnTo>
                <a:lnTo>
                  <a:pt x="669755" y="1525652"/>
                </a:lnTo>
                <a:lnTo>
                  <a:pt x="717382" y="1530113"/>
                </a:lnTo>
                <a:lnTo>
                  <a:pt x="765809" y="1531620"/>
                </a:lnTo>
                <a:lnTo>
                  <a:pt x="814237" y="1530113"/>
                </a:lnTo>
                <a:lnTo>
                  <a:pt x="861864" y="1525652"/>
                </a:lnTo>
                <a:lnTo>
                  <a:pt x="908602" y="1518328"/>
                </a:lnTo>
                <a:lnTo>
                  <a:pt x="954360" y="1508229"/>
                </a:lnTo>
                <a:lnTo>
                  <a:pt x="999050" y="1495446"/>
                </a:lnTo>
                <a:lnTo>
                  <a:pt x="1042580" y="1480067"/>
                </a:lnTo>
                <a:lnTo>
                  <a:pt x="1084862" y="1462184"/>
                </a:lnTo>
                <a:lnTo>
                  <a:pt x="1125805" y="1441886"/>
                </a:lnTo>
                <a:lnTo>
                  <a:pt x="1165320" y="1419262"/>
                </a:lnTo>
                <a:lnTo>
                  <a:pt x="1203318" y="1394402"/>
                </a:lnTo>
                <a:lnTo>
                  <a:pt x="1239708" y="1367396"/>
                </a:lnTo>
                <a:lnTo>
                  <a:pt x="1274400" y="1338334"/>
                </a:lnTo>
                <a:lnTo>
                  <a:pt x="1307306" y="1307306"/>
                </a:lnTo>
                <a:lnTo>
                  <a:pt x="1338334" y="1274400"/>
                </a:lnTo>
                <a:lnTo>
                  <a:pt x="1367396" y="1239708"/>
                </a:lnTo>
                <a:lnTo>
                  <a:pt x="1394402" y="1203318"/>
                </a:lnTo>
                <a:lnTo>
                  <a:pt x="1419262" y="1165320"/>
                </a:lnTo>
                <a:lnTo>
                  <a:pt x="1441886" y="1125805"/>
                </a:lnTo>
                <a:lnTo>
                  <a:pt x="1462184" y="1084862"/>
                </a:lnTo>
                <a:lnTo>
                  <a:pt x="1480067" y="1042580"/>
                </a:lnTo>
                <a:lnTo>
                  <a:pt x="1495446" y="999050"/>
                </a:lnTo>
                <a:lnTo>
                  <a:pt x="1508229" y="954360"/>
                </a:lnTo>
                <a:lnTo>
                  <a:pt x="1518328" y="908602"/>
                </a:lnTo>
                <a:lnTo>
                  <a:pt x="1525652" y="861864"/>
                </a:lnTo>
                <a:lnTo>
                  <a:pt x="1530113" y="814237"/>
                </a:lnTo>
                <a:lnTo>
                  <a:pt x="1531619" y="765810"/>
                </a:lnTo>
                <a:lnTo>
                  <a:pt x="1530113" y="717382"/>
                </a:lnTo>
                <a:lnTo>
                  <a:pt x="1525652" y="669755"/>
                </a:lnTo>
                <a:lnTo>
                  <a:pt x="1518328" y="623017"/>
                </a:lnTo>
                <a:lnTo>
                  <a:pt x="1508229" y="577259"/>
                </a:lnTo>
                <a:lnTo>
                  <a:pt x="1495446" y="532569"/>
                </a:lnTo>
                <a:lnTo>
                  <a:pt x="1480067" y="489039"/>
                </a:lnTo>
                <a:lnTo>
                  <a:pt x="1462184" y="446757"/>
                </a:lnTo>
                <a:lnTo>
                  <a:pt x="1441886" y="405814"/>
                </a:lnTo>
                <a:lnTo>
                  <a:pt x="1419262" y="366299"/>
                </a:lnTo>
                <a:lnTo>
                  <a:pt x="1394402" y="328301"/>
                </a:lnTo>
                <a:lnTo>
                  <a:pt x="1367396" y="291911"/>
                </a:lnTo>
                <a:lnTo>
                  <a:pt x="1338334" y="257219"/>
                </a:lnTo>
                <a:lnTo>
                  <a:pt x="1307306" y="224313"/>
                </a:lnTo>
                <a:lnTo>
                  <a:pt x="1274400" y="193285"/>
                </a:lnTo>
                <a:lnTo>
                  <a:pt x="1239708" y="164223"/>
                </a:lnTo>
                <a:lnTo>
                  <a:pt x="1203318" y="137217"/>
                </a:lnTo>
                <a:lnTo>
                  <a:pt x="1165320" y="112357"/>
                </a:lnTo>
                <a:lnTo>
                  <a:pt x="1125805" y="89733"/>
                </a:lnTo>
                <a:lnTo>
                  <a:pt x="1084862" y="69435"/>
                </a:lnTo>
                <a:lnTo>
                  <a:pt x="1042580" y="51552"/>
                </a:lnTo>
                <a:lnTo>
                  <a:pt x="999050" y="36173"/>
                </a:lnTo>
                <a:lnTo>
                  <a:pt x="954360" y="23390"/>
                </a:lnTo>
                <a:lnTo>
                  <a:pt x="908602" y="13291"/>
                </a:lnTo>
                <a:lnTo>
                  <a:pt x="861864" y="5967"/>
                </a:lnTo>
                <a:lnTo>
                  <a:pt x="814237" y="1506"/>
                </a:lnTo>
                <a:lnTo>
                  <a:pt x="765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53416" y="8075676"/>
            <a:ext cx="1531620" cy="1531620"/>
          </a:xfrm>
          <a:custGeom>
            <a:avLst/>
            <a:gdLst/>
            <a:ahLst/>
            <a:cxnLst/>
            <a:rect l="l" t="t" r="r" b="b"/>
            <a:pathLst>
              <a:path w="1531619" h="1531620">
                <a:moveTo>
                  <a:pt x="765810" y="0"/>
                </a:moveTo>
                <a:lnTo>
                  <a:pt x="717382" y="1506"/>
                </a:lnTo>
                <a:lnTo>
                  <a:pt x="669755" y="5967"/>
                </a:lnTo>
                <a:lnTo>
                  <a:pt x="623017" y="13291"/>
                </a:lnTo>
                <a:lnTo>
                  <a:pt x="577259" y="23390"/>
                </a:lnTo>
                <a:lnTo>
                  <a:pt x="532569" y="36173"/>
                </a:lnTo>
                <a:lnTo>
                  <a:pt x="489039" y="51552"/>
                </a:lnTo>
                <a:lnTo>
                  <a:pt x="446757" y="69435"/>
                </a:lnTo>
                <a:lnTo>
                  <a:pt x="405814" y="89733"/>
                </a:lnTo>
                <a:lnTo>
                  <a:pt x="366299" y="112357"/>
                </a:lnTo>
                <a:lnTo>
                  <a:pt x="328301" y="137217"/>
                </a:lnTo>
                <a:lnTo>
                  <a:pt x="291911" y="164223"/>
                </a:lnTo>
                <a:lnTo>
                  <a:pt x="257219" y="193285"/>
                </a:lnTo>
                <a:lnTo>
                  <a:pt x="224313" y="224313"/>
                </a:lnTo>
                <a:lnTo>
                  <a:pt x="193285" y="257219"/>
                </a:lnTo>
                <a:lnTo>
                  <a:pt x="164223" y="291911"/>
                </a:lnTo>
                <a:lnTo>
                  <a:pt x="137217" y="328301"/>
                </a:lnTo>
                <a:lnTo>
                  <a:pt x="112357" y="366299"/>
                </a:lnTo>
                <a:lnTo>
                  <a:pt x="89733" y="405814"/>
                </a:lnTo>
                <a:lnTo>
                  <a:pt x="69435" y="446757"/>
                </a:lnTo>
                <a:lnTo>
                  <a:pt x="51552" y="489039"/>
                </a:lnTo>
                <a:lnTo>
                  <a:pt x="36173" y="532569"/>
                </a:lnTo>
                <a:lnTo>
                  <a:pt x="23390" y="577259"/>
                </a:lnTo>
                <a:lnTo>
                  <a:pt x="13291" y="623017"/>
                </a:lnTo>
                <a:lnTo>
                  <a:pt x="5967" y="669755"/>
                </a:lnTo>
                <a:lnTo>
                  <a:pt x="1506" y="717382"/>
                </a:lnTo>
                <a:lnTo>
                  <a:pt x="0" y="765810"/>
                </a:lnTo>
                <a:lnTo>
                  <a:pt x="1506" y="814237"/>
                </a:lnTo>
                <a:lnTo>
                  <a:pt x="5967" y="861864"/>
                </a:lnTo>
                <a:lnTo>
                  <a:pt x="13291" y="908602"/>
                </a:lnTo>
                <a:lnTo>
                  <a:pt x="23390" y="954360"/>
                </a:lnTo>
                <a:lnTo>
                  <a:pt x="36173" y="999050"/>
                </a:lnTo>
                <a:lnTo>
                  <a:pt x="51552" y="1042580"/>
                </a:lnTo>
                <a:lnTo>
                  <a:pt x="69435" y="1084862"/>
                </a:lnTo>
                <a:lnTo>
                  <a:pt x="89733" y="1125805"/>
                </a:lnTo>
                <a:lnTo>
                  <a:pt x="112357" y="1165320"/>
                </a:lnTo>
                <a:lnTo>
                  <a:pt x="137217" y="1203318"/>
                </a:lnTo>
                <a:lnTo>
                  <a:pt x="164223" y="1239708"/>
                </a:lnTo>
                <a:lnTo>
                  <a:pt x="193285" y="1274400"/>
                </a:lnTo>
                <a:lnTo>
                  <a:pt x="224313" y="1307306"/>
                </a:lnTo>
                <a:lnTo>
                  <a:pt x="257219" y="1338334"/>
                </a:lnTo>
                <a:lnTo>
                  <a:pt x="291911" y="1367396"/>
                </a:lnTo>
                <a:lnTo>
                  <a:pt x="328301" y="1394402"/>
                </a:lnTo>
                <a:lnTo>
                  <a:pt x="366299" y="1419262"/>
                </a:lnTo>
                <a:lnTo>
                  <a:pt x="405814" y="1441886"/>
                </a:lnTo>
                <a:lnTo>
                  <a:pt x="446757" y="1462184"/>
                </a:lnTo>
                <a:lnTo>
                  <a:pt x="489039" y="1480067"/>
                </a:lnTo>
                <a:lnTo>
                  <a:pt x="532569" y="1495446"/>
                </a:lnTo>
                <a:lnTo>
                  <a:pt x="577259" y="1508229"/>
                </a:lnTo>
                <a:lnTo>
                  <a:pt x="623017" y="1518328"/>
                </a:lnTo>
                <a:lnTo>
                  <a:pt x="669755" y="1525652"/>
                </a:lnTo>
                <a:lnTo>
                  <a:pt x="717382" y="1530113"/>
                </a:lnTo>
                <a:lnTo>
                  <a:pt x="765810" y="1531620"/>
                </a:lnTo>
                <a:lnTo>
                  <a:pt x="814237" y="1530113"/>
                </a:lnTo>
                <a:lnTo>
                  <a:pt x="861864" y="1525652"/>
                </a:lnTo>
                <a:lnTo>
                  <a:pt x="908602" y="1518328"/>
                </a:lnTo>
                <a:lnTo>
                  <a:pt x="954360" y="1508229"/>
                </a:lnTo>
                <a:lnTo>
                  <a:pt x="999050" y="1495446"/>
                </a:lnTo>
                <a:lnTo>
                  <a:pt x="1042580" y="1480067"/>
                </a:lnTo>
                <a:lnTo>
                  <a:pt x="1084862" y="1462184"/>
                </a:lnTo>
                <a:lnTo>
                  <a:pt x="1125805" y="1441886"/>
                </a:lnTo>
                <a:lnTo>
                  <a:pt x="1165320" y="1419262"/>
                </a:lnTo>
                <a:lnTo>
                  <a:pt x="1203318" y="1394402"/>
                </a:lnTo>
                <a:lnTo>
                  <a:pt x="1239708" y="1367396"/>
                </a:lnTo>
                <a:lnTo>
                  <a:pt x="1274400" y="1338334"/>
                </a:lnTo>
                <a:lnTo>
                  <a:pt x="1307306" y="1307306"/>
                </a:lnTo>
                <a:lnTo>
                  <a:pt x="1338334" y="1274400"/>
                </a:lnTo>
                <a:lnTo>
                  <a:pt x="1367396" y="1239708"/>
                </a:lnTo>
                <a:lnTo>
                  <a:pt x="1394402" y="1203318"/>
                </a:lnTo>
                <a:lnTo>
                  <a:pt x="1419262" y="1165320"/>
                </a:lnTo>
                <a:lnTo>
                  <a:pt x="1441886" y="1125805"/>
                </a:lnTo>
                <a:lnTo>
                  <a:pt x="1462184" y="1084862"/>
                </a:lnTo>
                <a:lnTo>
                  <a:pt x="1480067" y="1042580"/>
                </a:lnTo>
                <a:lnTo>
                  <a:pt x="1495446" y="999050"/>
                </a:lnTo>
                <a:lnTo>
                  <a:pt x="1508229" y="954360"/>
                </a:lnTo>
                <a:lnTo>
                  <a:pt x="1518328" y="908602"/>
                </a:lnTo>
                <a:lnTo>
                  <a:pt x="1525652" y="861864"/>
                </a:lnTo>
                <a:lnTo>
                  <a:pt x="1530113" y="814237"/>
                </a:lnTo>
                <a:lnTo>
                  <a:pt x="1531620" y="765810"/>
                </a:lnTo>
                <a:lnTo>
                  <a:pt x="1530113" y="717382"/>
                </a:lnTo>
                <a:lnTo>
                  <a:pt x="1525652" y="669755"/>
                </a:lnTo>
                <a:lnTo>
                  <a:pt x="1518328" y="623017"/>
                </a:lnTo>
                <a:lnTo>
                  <a:pt x="1508229" y="577259"/>
                </a:lnTo>
                <a:lnTo>
                  <a:pt x="1495446" y="532569"/>
                </a:lnTo>
                <a:lnTo>
                  <a:pt x="1480067" y="489039"/>
                </a:lnTo>
                <a:lnTo>
                  <a:pt x="1462184" y="446757"/>
                </a:lnTo>
                <a:lnTo>
                  <a:pt x="1441886" y="405814"/>
                </a:lnTo>
                <a:lnTo>
                  <a:pt x="1419262" y="366299"/>
                </a:lnTo>
                <a:lnTo>
                  <a:pt x="1394402" y="328301"/>
                </a:lnTo>
                <a:lnTo>
                  <a:pt x="1367396" y="291911"/>
                </a:lnTo>
                <a:lnTo>
                  <a:pt x="1338334" y="257219"/>
                </a:lnTo>
                <a:lnTo>
                  <a:pt x="1307306" y="224313"/>
                </a:lnTo>
                <a:lnTo>
                  <a:pt x="1274400" y="193285"/>
                </a:lnTo>
                <a:lnTo>
                  <a:pt x="1239708" y="164223"/>
                </a:lnTo>
                <a:lnTo>
                  <a:pt x="1203318" y="137217"/>
                </a:lnTo>
                <a:lnTo>
                  <a:pt x="1165320" y="112357"/>
                </a:lnTo>
                <a:lnTo>
                  <a:pt x="1125805" y="89733"/>
                </a:lnTo>
                <a:lnTo>
                  <a:pt x="1084862" y="69435"/>
                </a:lnTo>
                <a:lnTo>
                  <a:pt x="1042580" y="51552"/>
                </a:lnTo>
                <a:lnTo>
                  <a:pt x="999050" y="36173"/>
                </a:lnTo>
                <a:lnTo>
                  <a:pt x="954360" y="23390"/>
                </a:lnTo>
                <a:lnTo>
                  <a:pt x="908602" y="13291"/>
                </a:lnTo>
                <a:lnTo>
                  <a:pt x="861864" y="5967"/>
                </a:lnTo>
                <a:lnTo>
                  <a:pt x="814237" y="1506"/>
                </a:lnTo>
                <a:lnTo>
                  <a:pt x="765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594885" y="3413759"/>
            <a:ext cx="7091916" cy="3319498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R="756920" algn="ctr">
              <a:lnSpc>
                <a:spcPct val="100000"/>
              </a:lnSpc>
              <a:spcBef>
                <a:spcPts val="1385"/>
              </a:spcBef>
            </a:pPr>
            <a:r>
              <a:rPr spc="-20" dirty="0"/>
              <a:t>Цели</a:t>
            </a:r>
          </a:p>
          <a:p>
            <a:pPr marL="150495" algn="just">
              <a:lnSpc>
                <a:spcPct val="150000"/>
              </a:lnSpc>
              <a:spcBef>
                <a:spcPts val="2940"/>
              </a:spcBef>
            </a:pPr>
            <a:r>
              <a:rPr lang="ru-RU" sz="2000" b="0" i="1" dirty="0" smtClean="0">
                <a:latin typeface="Calibri"/>
                <a:cs typeface="Calibri"/>
              </a:rPr>
              <a:t>Запустить не менее 10 выпусков подкаста для открытого диалога с ключевыми представителями государственного управления до 1 июля 2025 года</a:t>
            </a:r>
            <a:r>
              <a:rPr sz="2000" b="0" i="1" dirty="0" smtClean="0">
                <a:latin typeface="Arial"/>
                <a:cs typeface="Arial"/>
              </a:rPr>
              <a:t>,</a:t>
            </a:r>
            <a:r>
              <a:rPr sz="2000" b="0" i="1" spc="15" dirty="0" smtClean="0">
                <a:latin typeface="Arial"/>
                <a:cs typeface="Arial"/>
              </a:rPr>
              <a:t> </a:t>
            </a:r>
            <a:r>
              <a:rPr sz="2000" b="0" i="1" dirty="0">
                <a:latin typeface="Calibri"/>
                <a:cs typeface="Calibri"/>
              </a:rPr>
              <a:t>чтобы</a:t>
            </a:r>
            <a:r>
              <a:rPr sz="2000" b="0" i="1" spc="15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повысить</a:t>
            </a:r>
            <a:r>
              <a:rPr sz="2000" b="0" i="1" spc="15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прозрачность</a:t>
            </a:r>
            <a:r>
              <a:rPr sz="2000" b="0" i="1" spc="14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и</a:t>
            </a:r>
            <a:r>
              <a:rPr sz="2000" b="0" i="1" spc="140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осведомлённость </a:t>
            </a:r>
            <a:r>
              <a:rPr sz="2000" b="0" i="1" dirty="0">
                <a:latin typeface="Calibri"/>
                <a:cs typeface="Calibri"/>
              </a:rPr>
              <a:t>граждан</a:t>
            </a:r>
            <a:r>
              <a:rPr sz="2000" b="0" i="1" spc="10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о</a:t>
            </a:r>
            <a:r>
              <a:rPr sz="2000" b="0" i="1" spc="13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деятельности</a:t>
            </a:r>
            <a:r>
              <a:rPr sz="2000" b="0" i="1" spc="10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госорганов</a:t>
            </a:r>
            <a:r>
              <a:rPr sz="2000" b="0" i="1" spc="114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и</a:t>
            </a:r>
            <a:r>
              <a:rPr sz="2000" b="0" i="1" spc="12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их</a:t>
            </a:r>
            <a:r>
              <a:rPr sz="2000" b="0" i="1" spc="114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будущих инициативах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657860" algn="ctr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Задачи</a:t>
            </a:r>
          </a:p>
          <a:p>
            <a:pPr marL="389890">
              <a:lnSpc>
                <a:spcPct val="100000"/>
              </a:lnSpc>
              <a:spcBef>
                <a:spcPts val="2940"/>
              </a:spcBef>
            </a:pPr>
            <a:r>
              <a:rPr sz="2000" b="0" i="1" dirty="0">
                <a:latin typeface="Arial"/>
                <a:cs typeface="Arial"/>
              </a:rPr>
              <a:t>·</a:t>
            </a:r>
            <a:r>
              <a:rPr sz="2000" b="0" i="1" dirty="0">
                <a:latin typeface="Calibri"/>
                <a:cs typeface="Calibri"/>
              </a:rPr>
              <a:t>Разработать</a:t>
            </a:r>
            <a:r>
              <a:rPr sz="2000" b="0" i="1" spc="8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формат</a:t>
            </a:r>
            <a:r>
              <a:rPr sz="2000" b="0" i="1" spc="8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подкаста</a:t>
            </a:r>
            <a:r>
              <a:rPr sz="2000" b="0" i="1" dirty="0">
                <a:latin typeface="Arial"/>
                <a:cs typeface="Arial"/>
              </a:rPr>
              <a:t>,</a:t>
            </a:r>
            <a:r>
              <a:rPr sz="2000" b="0" i="1" spc="-25" dirty="0">
                <a:latin typeface="Arial"/>
                <a:cs typeface="Arial"/>
              </a:rPr>
              <a:t> </a:t>
            </a:r>
            <a:r>
              <a:rPr sz="2000" b="0" i="1" dirty="0">
                <a:latin typeface="Calibri"/>
                <a:cs typeface="Calibri"/>
              </a:rPr>
              <a:t>включающий</a:t>
            </a:r>
            <a:r>
              <a:rPr sz="2000" b="0" i="1" spc="9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сценарии</a:t>
            </a:r>
            <a:r>
              <a:rPr sz="2000" b="0" i="1" spc="80" dirty="0">
                <a:latin typeface="Calibri"/>
                <a:cs typeface="Calibri"/>
              </a:rPr>
              <a:t> </a:t>
            </a:r>
            <a:r>
              <a:rPr sz="2000" b="0" i="1" spc="-5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12420">
              <a:lnSpc>
                <a:spcPct val="100000"/>
              </a:lnSpc>
              <a:spcBef>
                <a:spcPts val="1000"/>
              </a:spcBef>
            </a:pPr>
            <a:r>
              <a:rPr sz="2000" b="0" i="1" spc="-10" dirty="0">
                <a:latin typeface="Calibri"/>
                <a:cs typeface="Calibri"/>
              </a:rPr>
              <a:t>рубрики</a:t>
            </a:r>
            <a:r>
              <a:rPr sz="2000" b="0" i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12420" marR="568325" indent="77470">
              <a:lnSpc>
                <a:spcPts val="3410"/>
              </a:lnSpc>
              <a:spcBef>
                <a:spcPts val="265"/>
              </a:spcBef>
            </a:pPr>
            <a:r>
              <a:rPr sz="2000" b="0" i="1" dirty="0">
                <a:latin typeface="Arial"/>
                <a:cs typeface="Arial"/>
              </a:rPr>
              <a:t>·</a:t>
            </a:r>
            <a:r>
              <a:rPr sz="2000" b="0" i="1" dirty="0">
                <a:latin typeface="Calibri"/>
                <a:cs typeface="Calibri"/>
              </a:rPr>
              <a:t>Наладить</a:t>
            </a:r>
            <a:r>
              <a:rPr sz="2000" b="0" i="1" spc="10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сотрудничество</a:t>
            </a:r>
            <a:r>
              <a:rPr sz="2000" b="0" i="1" spc="9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с</a:t>
            </a:r>
            <a:r>
              <a:rPr sz="2000" b="0" i="1" spc="114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государственными</a:t>
            </a:r>
            <a:r>
              <a:rPr sz="2000" b="0" i="1" spc="8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органами</a:t>
            </a:r>
            <a:r>
              <a:rPr sz="2000" b="0" i="1" spc="85" dirty="0">
                <a:latin typeface="Calibri"/>
                <a:cs typeface="Calibri"/>
              </a:rPr>
              <a:t> </a:t>
            </a:r>
            <a:r>
              <a:rPr sz="2000" b="0" i="1" spc="-50" dirty="0">
                <a:latin typeface="Calibri"/>
                <a:cs typeface="Calibri"/>
              </a:rPr>
              <a:t>и </a:t>
            </a:r>
            <a:r>
              <a:rPr sz="2000" b="0" i="1" dirty="0">
                <a:latin typeface="Calibri"/>
                <a:cs typeface="Calibri"/>
              </a:rPr>
              <a:t>ведущими</a:t>
            </a:r>
            <a:r>
              <a:rPr sz="2000" b="0" i="1" spc="11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политическими</a:t>
            </a:r>
            <a:r>
              <a:rPr sz="2000" b="0" i="1" spc="8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деятелями</a:t>
            </a:r>
            <a:r>
              <a:rPr sz="2000" b="0" i="1" spc="11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для</a:t>
            </a:r>
            <a:r>
              <a:rPr sz="2000" b="0" i="1" spc="12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участия</a:t>
            </a:r>
            <a:r>
              <a:rPr sz="2000" b="0" i="1" spc="12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в</a:t>
            </a:r>
            <a:r>
              <a:rPr sz="2000" b="0" i="1" spc="125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проекте</a:t>
            </a:r>
            <a:r>
              <a:rPr sz="2000" b="0" i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89890">
              <a:lnSpc>
                <a:spcPct val="100000"/>
              </a:lnSpc>
              <a:spcBef>
                <a:spcPts val="715"/>
              </a:spcBef>
            </a:pPr>
            <a:r>
              <a:rPr sz="2000" b="0" i="1" dirty="0">
                <a:latin typeface="Arial"/>
                <a:cs typeface="Arial"/>
              </a:rPr>
              <a:t>·</a:t>
            </a:r>
            <a:r>
              <a:rPr sz="2000" b="0" i="1" dirty="0">
                <a:latin typeface="Calibri"/>
                <a:cs typeface="Calibri"/>
              </a:rPr>
              <a:t>Запустить</a:t>
            </a:r>
            <a:r>
              <a:rPr sz="2000" b="0" i="1" spc="10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регулярное</a:t>
            </a:r>
            <a:r>
              <a:rPr sz="2000" b="0" i="1" spc="6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производство</a:t>
            </a:r>
            <a:r>
              <a:rPr sz="2000" b="0" i="1" spc="8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контента</a:t>
            </a:r>
            <a:r>
              <a:rPr sz="2000" b="0" i="1" spc="7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и</a:t>
            </a:r>
            <a:r>
              <a:rPr sz="2000" b="0" i="1" spc="110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обеспечить</a:t>
            </a:r>
            <a:endParaRPr sz="2000">
              <a:latin typeface="Calibri"/>
              <a:cs typeface="Calibri"/>
            </a:endParaRPr>
          </a:p>
          <a:p>
            <a:pPr marL="312420">
              <a:lnSpc>
                <a:spcPct val="100000"/>
              </a:lnSpc>
              <a:spcBef>
                <a:spcPts val="994"/>
              </a:spcBef>
            </a:pPr>
            <a:r>
              <a:rPr sz="2000" b="0" i="1" dirty="0">
                <a:latin typeface="Calibri"/>
                <a:cs typeface="Calibri"/>
              </a:rPr>
              <a:t>его</a:t>
            </a:r>
            <a:r>
              <a:rPr sz="2000" b="0" i="1" spc="12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продвижение</a:t>
            </a:r>
            <a:r>
              <a:rPr sz="2000" b="0" i="1" spc="10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через</a:t>
            </a:r>
            <a:r>
              <a:rPr sz="2000" b="0" i="1" spc="114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различные</a:t>
            </a:r>
            <a:r>
              <a:rPr sz="2000" b="0" i="1" spc="125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платформы</a:t>
            </a:r>
            <a:r>
              <a:rPr sz="2000" b="0" i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12420" marR="800735" indent="77470">
              <a:lnSpc>
                <a:spcPct val="141500"/>
              </a:lnSpc>
              <a:spcBef>
                <a:spcPts val="15"/>
              </a:spcBef>
            </a:pPr>
            <a:r>
              <a:rPr sz="2000" b="0" i="1" dirty="0">
                <a:latin typeface="Arial"/>
                <a:cs typeface="Arial"/>
              </a:rPr>
              <a:t>·</a:t>
            </a:r>
            <a:r>
              <a:rPr sz="2000" b="0" i="1" dirty="0">
                <a:latin typeface="Calibri"/>
                <a:cs typeface="Calibri"/>
              </a:rPr>
              <a:t>Анализировать</a:t>
            </a:r>
            <a:r>
              <a:rPr sz="2000" b="0" i="1" spc="9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обратную</a:t>
            </a:r>
            <a:r>
              <a:rPr sz="2000" b="0" i="1" spc="8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связь</a:t>
            </a:r>
            <a:r>
              <a:rPr sz="2000" b="0" i="1" spc="12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аудитории</a:t>
            </a:r>
            <a:r>
              <a:rPr sz="2000" b="0" i="1" spc="9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для</a:t>
            </a:r>
            <a:r>
              <a:rPr sz="2000" b="0" i="1" spc="110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улучшения </a:t>
            </a:r>
            <a:r>
              <a:rPr sz="2000" b="0" i="1" dirty="0">
                <a:latin typeface="Calibri"/>
                <a:cs typeface="Calibri"/>
              </a:rPr>
              <a:t>качества</a:t>
            </a:r>
            <a:r>
              <a:rPr sz="2000" b="0" i="1" spc="114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и</a:t>
            </a:r>
            <a:r>
              <a:rPr sz="2000" b="0" i="1" spc="12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актуальности</a:t>
            </a:r>
            <a:r>
              <a:rPr sz="2000" b="0" i="1" spc="120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подкаста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9465" y="8370175"/>
            <a:ext cx="594995" cy="942340"/>
          </a:xfrm>
          <a:custGeom>
            <a:avLst/>
            <a:gdLst/>
            <a:ahLst/>
            <a:cxnLst/>
            <a:rect l="l" t="t" r="r" b="b"/>
            <a:pathLst>
              <a:path w="594995" h="942340">
                <a:moveTo>
                  <a:pt x="435991" y="822058"/>
                </a:moveTo>
                <a:lnTo>
                  <a:pt x="158584" y="822058"/>
                </a:lnTo>
                <a:lnTo>
                  <a:pt x="158584" y="860336"/>
                </a:lnTo>
                <a:lnTo>
                  <a:pt x="165125" y="892035"/>
                </a:lnTo>
                <a:lnTo>
                  <a:pt x="182956" y="917917"/>
                </a:lnTo>
                <a:lnTo>
                  <a:pt x="209410" y="935380"/>
                </a:lnTo>
                <a:lnTo>
                  <a:pt x="241808" y="941781"/>
                </a:lnTo>
                <a:lnTo>
                  <a:pt x="352780" y="941781"/>
                </a:lnTo>
                <a:lnTo>
                  <a:pt x="385178" y="935380"/>
                </a:lnTo>
                <a:lnTo>
                  <a:pt x="411619" y="917917"/>
                </a:lnTo>
                <a:lnTo>
                  <a:pt x="429463" y="892035"/>
                </a:lnTo>
                <a:lnTo>
                  <a:pt x="435991" y="860336"/>
                </a:lnTo>
                <a:lnTo>
                  <a:pt x="435991" y="822058"/>
                </a:lnTo>
                <a:close/>
              </a:path>
              <a:path w="594995" h="942340">
                <a:moveTo>
                  <a:pt x="594588" y="291757"/>
                </a:moveTo>
                <a:lnTo>
                  <a:pt x="590689" y="244487"/>
                </a:lnTo>
                <a:lnTo>
                  <a:pt x="579399" y="199631"/>
                </a:lnTo>
                <a:lnTo>
                  <a:pt x="561352" y="157784"/>
                </a:lnTo>
                <a:lnTo>
                  <a:pt x="537146" y="119557"/>
                </a:lnTo>
                <a:lnTo>
                  <a:pt x="507403" y="85547"/>
                </a:lnTo>
                <a:lnTo>
                  <a:pt x="472757" y="56362"/>
                </a:lnTo>
                <a:lnTo>
                  <a:pt x="433793" y="32613"/>
                </a:lnTo>
                <a:lnTo>
                  <a:pt x="391160" y="14897"/>
                </a:lnTo>
                <a:lnTo>
                  <a:pt x="345452" y="3822"/>
                </a:lnTo>
                <a:lnTo>
                  <a:pt x="297281" y="0"/>
                </a:lnTo>
                <a:lnTo>
                  <a:pt x="249123" y="3822"/>
                </a:lnTo>
                <a:lnTo>
                  <a:pt x="203415" y="14897"/>
                </a:lnTo>
                <a:lnTo>
                  <a:pt x="160782" y="32613"/>
                </a:lnTo>
                <a:lnTo>
                  <a:pt x="121818" y="56362"/>
                </a:lnTo>
                <a:lnTo>
                  <a:pt x="87172" y="85547"/>
                </a:lnTo>
                <a:lnTo>
                  <a:pt x="57429" y="119557"/>
                </a:lnTo>
                <a:lnTo>
                  <a:pt x="33223" y="157797"/>
                </a:lnTo>
                <a:lnTo>
                  <a:pt x="15176" y="199644"/>
                </a:lnTo>
                <a:lnTo>
                  <a:pt x="3898" y="244487"/>
                </a:lnTo>
                <a:lnTo>
                  <a:pt x="0" y="291757"/>
                </a:lnTo>
                <a:lnTo>
                  <a:pt x="3175" y="334213"/>
                </a:lnTo>
                <a:lnTo>
                  <a:pt x="12573" y="375500"/>
                </a:lnTo>
                <a:lnTo>
                  <a:pt x="28054" y="415048"/>
                </a:lnTo>
                <a:lnTo>
                  <a:pt x="53911" y="459371"/>
                </a:lnTo>
                <a:lnTo>
                  <a:pt x="87528" y="508127"/>
                </a:lnTo>
                <a:lnTo>
                  <a:pt x="107721" y="541375"/>
                </a:lnTo>
                <a:lnTo>
                  <a:pt x="117563" y="563105"/>
                </a:lnTo>
                <a:lnTo>
                  <a:pt x="120154" y="577291"/>
                </a:lnTo>
                <a:lnTo>
                  <a:pt x="120154" y="633069"/>
                </a:lnTo>
                <a:lnTo>
                  <a:pt x="95719" y="634136"/>
                </a:lnTo>
                <a:lnTo>
                  <a:pt x="87845" y="637705"/>
                </a:lnTo>
                <a:lnTo>
                  <a:pt x="82537" y="644372"/>
                </a:lnTo>
                <a:lnTo>
                  <a:pt x="80594" y="654685"/>
                </a:lnTo>
                <a:lnTo>
                  <a:pt x="80594" y="760831"/>
                </a:lnTo>
                <a:lnTo>
                  <a:pt x="82537" y="771639"/>
                </a:lnTo>
                <a:lnTo>
                  <a:pt x="87845" y="779411"/>
                </a:lnTo>
                <a:lnTo>
                  <a:pt x="95719" y="784110"/>
                </a:lnTo>
                <a:lnTo>
                  <a:pt x="105371" y="785685"/>
                </a:lnTo>
                <a:lnTo>
                  <a:pt x="489242" y="785685"/>
                </a:lnTo>
                <a:lnTo>
                  <a:pt x="498894" y="784110"/>
                </a:lnTo>
                <a:lnTo>
                  <a:pt x="506768" y="779411"/>
                </a:lnTo>
                <a:lnTo>
                  <a:pt x="512064" y="771639"/>
                </a:lnTo>
                <a:lnTo>
                  <a:pt x="514007" y="760831"/>
                </a:lnTo>
                <a:lnTo>
                  <a:pt x="514007" y="654685"/>
                </a:lnTo>
                <a:lnTo>
                  <a:pt x="512064" y="644372"/>
                </a:lnTo>
                <a:lnTo>
                  <a:pt x="506755" y="637705"/>
                </a:lnTo>
                <a:lnTo>
                  <a:pt x="498881" y="634136"/>
                </a:lnTo>
                <a:lnTo>
                  <a:pt x="474421" y="633069"/>
                </a:lnTo>
                <a:lnTo>
                  <a:pt x="474421" y="577291"/>
                </a:lnTo>
                <a:lnTo>
                  <a:pt x="476161" y="565251"/>
                </a:lnTo>
                <a:lnTo>
                  <a:pt x="484543" y="545223"/>
                </a:lnTo>
                <a:lnTo>
                  <a:pt x="504291" y="511784"/>
                </a:lnTo>
                <a:lnTo>
                  <a:pt x="540156" y="459486"/>
                </a:lnTo>
                <a:lnTo>
                  <a:pt x="563676" y="420789"/>
                </a:lnTo>
                <a:lnTo>
                  <a:pt x="580720" y="379539"/>
                </a:lnTo>
                <a:lnTo>
                  <a:pt x="591083" y="336334"/>
                </a:lnTo>
                <a:lnTo>
                  <a:pt x="594588" y="291757"/>
                </a:lnTo>
                <a:close/>
              </a:path>
            </a:pathLst>
          </a:custGeom>
          <a:solidFill>
            <a:srgbClr val="D13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63246" y="8374786"/>
            <a:ext cx="712470" cy="935990"/>
          </a:xfrm>
          <a:custGeom>
            <a:avLst/>
            <a:gdLst/>
            <a:ahLst/>
            <a:cxnLst/>
            <a:rect l="l" t="t" r="r" b="b"/>
            <a:pathLst>
              <a:path w="712469" h="935990">
                <a:moveTo>
                  <a:pt x="326974" y="650011"/>
                </a:moveTo>
                <a:lnTo>
                  <a:pt x="188976" y="650011"/>
                </a:lnTo>
                <a:lnTo>
                  <a:pt x="188976" y="721258"/>
                </a:lnTo>
                <a:lnTo>
                  <a:pt x="326974" y="721258"/>
                </a:lnTo>
                <a:lnTo>
                  <a:pt x="326974" y="650011"/>
                </a:lnTo>
                <a:close/>
              </a:path>
              <a:path w="712469" h="935990">
                <a:moveTo>
                  <a:pt x="523875" y="81292"/>
                </a:moveTo>
                <a:lnTo>
                  <a:pt x="445020" y="81292"/>
                </a:lnTo>
                <a:lnTo>
                  <a:pt x="445020" y="35623"/>
                </a:lnTo>
                <a:lnTo>
                  <a:pt x="442226" y="21755"/>
                </a:lnTo>
                <a:lnTo>
                  <a:pt x="434594" y="10439"/>
                </a:lnTo>
                <a:lnTo>
                  <a:pt x="423278" y="2794"/>
                </a:lnTo>
                <a:lnTo>
                  <a:pt x="409422" y="0"/>
                </a:lnTo>
                <a:lnTo>
                  <a:pt x="302602" y="0"/>
                </a:lnTo>
                <a:lnTo>
                  <a:pt x="288759" y="2794"/>
                </a:lnTo>
                <a:lnTo>
                  <a:pt x="277444" y="10439"/>
                </a:lnTo>
                <a:lnTo>
                  <a:pt x="269798" y="21755"/>
                </a:lnTo>
                <a:lnTo>
                  <a:pt x="267004" y="35623"/>
                </a:lnTo>
                <a:lnTo>
                  <a:pt x="267004" y="81292"/>
                </a:lnTo>
                <a:lnTo>
                  <a:pt x="188188" y="81292"/>
                </a:lnTo>
                <a:lnTo>
                  <a:pt x="188188" y="147434"/>
                </a:lnTo>
                <a:lnTo>
                  <a:pt x="196138" y="155397"/>
                </a:lnTo>
                <a:lnTo>
                  <a:pt x="205981" y="155397"/>
                </a:lnTo>
                <a:lnTo>
                  <a:pt x="515924" y="155397"/>
                </a:lnTo>
                <a:lnTo>
                  <a:pt x="523875" y="147434"/>
                </a:lnTo>
                <a:lnTo>
                  <a:pt x="523875" y="81292"/>
                </a:lnTo>
                <a:close/>
              </a:path>
              <a:path w="712469" h="935990">
                <a:moveTo>
                  <a:pt x="525932" y="361670"/>
                </a:moveTo>
                <a:lnTo>
                  <a:pt x="185623" y="361670"/>
                </a:lnTo>
                <a:lnTo>
                  <a:pt x="185623" y="432904"/>
                </a:lnTo>
                <a:lnTo>
                  <a:pt x="525932" y="432904"/>
                </a:lnTo>
                <a:lnTo>
                  <a:pt x="525932" y="361670"/>
                </a:lnTo>
                <a:close/>
              </a:path>
              <a:path w="712469" h="935990">
                <a:moveTo>
                  <a:pt x="527608" y="505828"/>
                </a:moveTo>
                <a:lnTo>
                  <a:pt x="187299" y="505828"/>
                </a:lnTo>
                <a:lnTo>
                  <a:pt x="187299" y="577075"/>
                </a:lnTo>
                <a:lnTo>
                  <a:pt x="527608" y="577075"/>
                </a:lnTo>
                <a:lnTo>
                  <a:pt x="527608" y="505828"/>
                </a:lnTo>
                <a:close/>
              </a:path>
              <a:path w="712469" h="935990">
                <a:moveTo>
                  <a:pt x="712089" y="81292"/>
                </a:moveTo>
                <a:lnTo>
                  <a:pt x="623049" y="81292"/>
                </a:lnTo>
                <a:lnTo>
                  <a:pt x="623049" y="270675"/>
                </a:lnTo>
                <a:lnTo>
                  <a:pt x="623049" y="846658"/>
                </a:lnTo>
                <a:lnTo>
                  <a:pt x="88988" y="846658"/>
                </a:lnTo>
                <a:lnTo>
                  <a:pt x="88988" y="270675"/>
                </a:lnTo>
                <a:lnTo>
                  <a:pt x="623049" y="270675"/>
                </a:lnTo>
                <a:lnTo>
                  <a:pt x="623049" y="81292"/>
                </a:lnTo>
                <a:lnTo>
                  <a:pt x="559473" y="81292"/>
                </a:lnTo>
                <a:lnTo>
                  <a:pt x="559473" y="137591"/>
                </a:lnTo>
                <a:lnTo>
                  <a:pt x="555269" y="158369"/>
                </a:lnTo>
                <a:lnTo>
                  <a:pt x="543814" y="175348"/>
                </a:lnTo>
                <a:lnTo>
                  <a:pt x="526834" y="186817"/>
                </a:lnTo>
                <a:lnTo>
                  <a:pt x="506069" y="191020"/>
                </a:lnTo>
                <a:lnTo>
                  <a:pt x="206006" y="191020"/>
                </a:lnTo>
                <a:lnTo>
                  <a:pt x="185229" y="186817"/>
                </a:lnTo>
                <a:lnTo>
                  <a:pt x="168249" y="175348"/>
                </a:lnTo>
                <a:lnTo>
                  <a:pt x="156794" y="158369"/>
                </a:lnTo>
                <a:lnTo>
                  <a:pt x="152590" y="137591"/>
                </a:lnTo>
                <a:lnTo>
                  <a:pt x="152590" y="81292"/>
                </a:lnTo>
                <a:lnTo>
                  <a:pt x="0" y="81292"/>
                </a:lnTo>
                <a:lnTo>
                  <a:pt x="0" y="864463"/>
                </a:lnTo>
                <a:lnTo>
                  <a:pt x="5588" y="892200"/>
                </a:lnTo>
                <a:lnTo>
                  <a:pt x="20853" y="914844"/>
                </a:lnTo>
                <a:lnTo>
                  <a:pt x="43484" y="930109"/>
                </a:lnTo>
                <a:lnTo>
                  <a:pt x="71208" y="935710"/>
                </a:lnTo>
                <a:lnTo>
                  <a:pt x="640880" y="935710"/>
                </a:lnTo>
                <a:lnTo>
                  <a:pt x="668591" y="930109"/>
                </a:lnTo>
                <a:lnTo>
                  <a:pt x="691222" y="914844"/>
                </a:lnTo>
                <a:lnTo>
                  <a:pt x="706488" y="892200"/>
                </a:lnTo>
                <a:lnTo>
                  <a:pt x="712089" y="864463"/>
                </a:lnTo>
                <a:lnTo>
                  <a:pt x="712089" y="846658"/>
                </a:lnTo>
                <a:lnTo>
                  <a:pt x="712089" y="270675"/>
                </a:lnTo>
                <a:lnTo>
                  <a:pt x="712089" y="191020"/>
                </a:lnTo>
                <a:lnTo>
                  <a:pt x="712089" y="81292"/>
                </a:lnTo>
                <a:close/>
              </a:path>
            </a:pathLst>
          </a:custGeom>
          <a:solidFill>
            <a:srgbClr val="D1330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268223"/>
            <a:ext cx="15653385" cy="1473835"/>
          </a:xfrm>
          <a:custGeom>
            <a:avLst/>
            <a:gdLst/>
            <a:ahLst/>
            <a:cxnLst/>
            <a:rect l="l" t="t" r="r" b="b"/>
            <a:pathLst>
              <a:path w="15653385" h="1473835">
                <a:moveTo>
                  <a:pt x="14744700" y="0"/>
                </a:moveTo>
                <a:lnTo>
                  <a:pt x="0" y="0"/>
                </a:lnTo>
                <a:lnTo>
                  <a:pt x="0" y="1429512"/>
                </a:lnTo>
                <a:lnTo>
                  <a:pt x="13991717" y="1429512"/>
                </a:lnTo>
                <a:lnTo>
                  <a:pt x="14744700" y="0"/>
                </a:lnTo>
                <a:close/>
              </a:path>
              <a:path w="15653385" h="1473835">
                <a:moveTo>
                  <a:pt x="15265908" y="45720"/>
                </a:moveTo>
                <a:lnTo>
                  <a:pt x="15014575" y="45720"/>
                </a:lnTo>
                <a:lnTo>
                  <a:pt x="14657832" y="1473708"/>
                </a:lnTo>
                <a:lnTo>
                  <a:pt x="14909165" y="1473708"/>
                </a:lnTo>
                <a:lnTo>
                  <a:pt x="15265908" y="45720"/>
                </a:lnTo>
                <a:close/>
              </a:path>
              <a:path w="15653385" h="1473835">
                <a:moveTo>
                  <a:pt x="15653004" y="45720"/>
                </a:moveTo>
                <a:lnTo>
                  <a:pt x="15401036" y="45720"/>
                </a:lnTo>
                <a:lnTo>
                  <a:pt x="15043404" y="1473708"/>
                </a:lnTo>
                <a:lnTo>
                  <a:pt x="15295372" y="1473708"/>
                </a:lnTo>
                <a:lnTo>
                  <a:pt x="15653004" y="4572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0926" y="599693"/>
            <a:ext cx="6736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2475" algn="l"/>
              </a:tabLst>
            </a:pPr>
            <a:r>
              <a:rPr spc="135" dirty="0"/>
              <a:t>SWOT</a:t>
            </a:r>
            <a:r>
              <a:rPr spc="235" dirty="0"/>
              <a:t> </a:t>
            </a:r>
            <a:r>
              <a:rPr spc="-5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65" dirty="0"/>
              <a:t>PEST</a:t>
            </a:r>
            <a:r>
              <a:rPr spc="65" dirty="0"/>
              <a:t> </a:t>
            </a:r>
            <a:r>
              <a:rPr dirty="0">
                <a:latin typeface="Calibri"/>
                <a:cs typeface="Calibri"/>
              </a:rPr>
              <a:t>анализы</a:t>
            </a:r>
            <a:r>
              <a:rPr spc="2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728" y="1549526"/>
            <a:ext cx="5334635" cy="2383790"/>
          </a:xfrm>
          <a:prstGeom prst="rect">
            <a:avLst/>
          </a:prstGeom>
        </p:spPr>
        <p:txBody>
          <a:bodyPr vert="horz" wrap="square" lIns="0" tIns="2673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2105"/>
              </a:spcBef>
              <a:tabLst>
                <a:tab pos="1653539" algn="l"/>
                <a:tab pos="3181985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Сильные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стороны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60" dirty="0">
                <a:solidFill>
                  <a:srgbClr val="1F487C"/>
                </a:solidFill>
                <a:latin typeface="Arial"/>
                <a:cs typeface="Arial"/>
              </a:rPr>
              <a:t>(Strengths)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Экспертность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Низкие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затраты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Определенная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целевая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аудитория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Имиджевая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составляющая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728" y="6104042"/>
            <a:ext cx="5737860" cy="16941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10"/>
              </a:spcBef>
              <a:tabLst>
                <a:tab pos="1443990" algn="l"/>
                <a:tab pos="2972435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Слабые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стороны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120" dirty="0">
                <a:solidFill>
                  <a:srgbClr val="1F487C"/>
                </a:solidFill>
                <a:latin typeface="Arial"/>
                <a:cs typeface="Arial"/>
              </a:rPr>
              <a:t>(Weaknesses)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Ограниченность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ресурсов</a:t>
            </a:r>
            <a:r>
              <a:rPr sz="1800" i="1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Технические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риски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Малый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опыт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728" y="3977386"/>
            <a:ext cx="5470525" cy="1925955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855"/>
              </a:spcBef>
              <a:tabLst>
                <a:tab pos="2469515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Возможности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100" dirty="0">
                <a:solidFill>
                  <a:srgbClr val="1F487C"/>
                </a:solidFill>
                <a:latin typeface="Arial"/>
                <a:cs typeface="Arial"/>
              </a:rPr>
              <a:t>(Opportunities)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Продвижение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идей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госуправления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Международное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сотрудничество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Потенциальные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партнёры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044" y="8049598"/>
            <a:ext cx="3631565" cy="187325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95"/>
              </a:spcBef>
              <a:tabLst>
                <a:tab pos="1353820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Угрозы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60" dirty="0">
                <a:solidFill>
                  <a:srgbClr val="1F487C"/>
                </a:solidFill>
                <a:latin typeface="Arial"/>
                <a:cs typeface="Arial"/>
              </a:rPr>
              <a:t>(Threats)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Конкуренция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Отсутствие интереса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аудитории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Критика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5730" y="1853945"/>
            <a:ext cx="590550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6025" algn="l"/>
                <a:tab pos="4077335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Политические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факторы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50" dirty="0">
                <a:solidFill>
                  <a:srgbClr val="1F487C"/>
                </a:solidFill>
                <a:latin typeface="Arial"/>
                <a:cs typeface="Arial"/>
              </a:rPr>
              <a:t>(Political)</a:t>
            </a:r>
            <a:endParaRPr sz="300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188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Поддержка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государственных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инициатив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105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Регуляции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1030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Имидж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госслужбы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12626" y="3901693"/>
            <a:ext cx="5274945" cy="194056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925"/>
              </a:spcBef>
              <a:tabLst>
                <a:tab pos="2239010" algn="l"/>
                <a:tab pos="3830320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Социальные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факторы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Arial"/>
                <a:cs typeface="Arial"/>
              </a:rPr>
              <a:t>(Social)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Интерес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общества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Целевая</a:t>
            </a:r>
            <a:r>
              <a:rPr sz="1800" i="1" spc="-10" dirty="0">
                <a:latin typeface="Calibri"/>
                <a:cs typeface="Calibri"/>
              </a:rPr>
              <a:t> аудитория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Цифровизация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01450" y="5860306"/>
            <a:ext cx="6507480" cy="194754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955"/>
              </a:spcBef>
              <a:tabLst>
                <a:tab pos="2807335" algn="l"/>
                <a:tab pos="4398645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Экономические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факторы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Arial"/>
                <a:cs typeface="Arial"/>
              </a:rPr>
              <a:t>(Economic)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Безбюджетность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Потенциальный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экономический</a:t>
            </a:r>
            <a:r>
              <a:rPr sz="1800" i="1" spc="4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эффект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Текущая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экономическая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ситуация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46789" y="7983473"/>
            <a:ext cx="4555490" cy="21348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300"/>
              </a:spcBef>
              <a:tabLst>
                <a:tab pos="3083560" algn="l"/>
              </a:tabLst>
            </a:pP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Технологические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факторы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000" b="1" spc="50" dirty="0">
                <a:solidFill>
                  <a:srgbClr val="1F487C"/>
                </a:solidFill>
                <a:latin typeface="Arial"/>
                <a:cs typeface="Arial"/>
              </a:rPr>
              <a:t>(Technological)</a:t>
            </a:r>
            <a:endParaRPr sz="3000">
              <a:latin typeface="Arial"/>
              <a:cs typeface="Arial"/>
            </a:endParaRPr>
          </a:p>
          <a:p>
            <a:pPr marL="118110">
              <a:lnSpc>
                <a:spcPct val="100000"/>
              </a:lnSpc>
              <a:spcBef>
                <a:spcPts val="445"/>
              </a:spcBef>
            </a:pPr>
            <a:r>
              <a:rPr sz="1800" i="1" dirty="0">
                <a:latin typeface="Arial"/>
                <a:cs typeface="Arial"/>
              </a:rPr>
              <a:t>·</a:t>
            </a:r>
            <a:r>
              <a:rPr sz="1800" i="1" dirty="0">
                <a:latin typeface="Calibri"/>
                <a:cs typeface="Calibri"/>
              </a:rPr>
              <a:t>Доступные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технологии</a:t>
            </a:r>
            <a:endParaRPr sz="18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104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Распространение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платформ</a:t>
            </a:r>
            <a:endParaRPr sz="18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1035"/>
              </a:spcBef>
            </a:pPr>
            <a:r>
              <a:rPr sz="1800" i="1" spc="-10" dirty="0">
                <a:latin typeface="Arial"/>
                <a:cs typeface="Arial"/>
              </a:rPr>
              <a:t>·</a:t>
            </a:r>
            <a:r>
              <a:rPr sz="1800" i="1" spc="-10" dirty="0">
                <a:latin typeface="Calibri"/>
                <a:cs typeface="Calibri"/>
              </a:rPr>
              <a:t>Технические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ограничения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30696" y="2686811"/>
            <a:ext cx="4686300" cy="6174105"/>
            <a:chOff x="6330696" y="2686811"/>
            <a:chExt cx="4686300" cy="61741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2156" y="3017519"/>
              <a:ext cx="4245863" cy="57287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30696" y="2686811"/>
              <a:ext cx="4686300" cy="6174105"/>
            </a:xfrm>
            <a:custGeom>
              <a:avLst/>
              <a:gdLst/>
              <a:ahLst/>
              <a:cxnLst/>
              <a:rect l="l" t="t" r="r" b="b"/>
              <a:pathLst>
                <a:path w="4686300" h="6174105">
                  <a:moveTo>
                    <a:pt x="1348740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1348740" y="1161288"/>
                  </a:lnTo>
                  <a:lnTo>
                    <a:pt x="1348740" y="0"/>
                  </a:lnTo>
                  <a:close/>
                </a:path>
                <a:path w="4686300" h="6174105">
                  <a:moveTo>
                    <a:pt x="4686300" y="5207520"/>
                  </a:moveTo>
                  <a:lnTo>
                    <a:pt x="1709928" y="5207520"/>
                  </a:lnTo>
                  <a:lnTo>
                    <a:pt x="1709928" y="6173724"/>
                  </a:lnTo>
                  <a:lnTo>
                    <a:pt x="4686300" y="6173724"/>
                  </a:lnTo>
                  <a:lnTo>
                    <a:pt x="4686300" y="520752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10183"/>
              <a:ext cx="7862570" cy="1430020"/>
            </a:xfrm>
            <a:custGeom>
              <a:avLst/>
              <a:gdLst/>
              <a:ahLst/>
              <a:cxnLst/>
              <a:rect l="l" t="t" r="r" b="b"/>
              <a:pathLst>
                <a:path w="7862570" h="1430020">
                  <a:moveTo>
                    <a:pt x="6996684" y="0"/>
                  </a:moveTo>
                  <a:lnTo>
                    <a:pt x="0" y="0"/>
                  </a:lnTo>
                  <a:lnTo>
                    <a:pt x="0" y="1429512"/>
                  </a:lnTo>
                  <a:lnTo>
                    <a:pt x="6639420" y="1429512"/>
                  </a:lnTo>
                  <a:lnTo>
                    <a:pt x="6996684" y="0"/>
                  </a:lnTo>
                  <a:close/>
                </a:path>
                <a:path w="7862570" h="1430020">
                  <a:moveTo>
                    <a:pt x="7429500" y="0"/>
                  </a:moveTo>
                  <a:lnTo>
                    <a:pt x="7177532" y="0"/>
                  </a:lnTo>
                  <a:lnTo>
                    <a:pt x="6819900" y="1429512"/>
                  </a:lnTo>
                  <a:lnTo>
                    <a:pt x="7071868" y="1429512"/>
                  </a:lnTo>
                  <a:lnTo>
                    <a:pt x="7429500" y="0"/>
                  </a:lnTo>
                  <a:close/>
                </a:path>
                <a:path w="7862570" h="1430020">
                  <a:moveTo>
                    <a:pt x="7862316" y="0"/>
                  </a:moveTo>
                  <a:lnTo>
                    <a:pt x="7610348" y="0"/>
                  </a:lnTo>
                  <a:lnTo>
                    <a:pt x="7252716" y="1429512"/>
                  </a:lnTo>
                  <a:lnTo>
                    <a:pt x="7504684" y="1429512"/>
                  </a:lnTo>
                  <a:lnTo>
                    <a:pt x="786231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322" rIns="0" bIns="0" rtlCol="0">
            <a:spAutoFit/>
          </a:bodyPr>
          <a:lstStyle/>
          <a:p>
            <a:pPr marL="59817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Ishikawa</a:t>
            </a:r>
            <a:r>
              <a:rPr spc="204" dirty="0"/>
              <a:t> </a:t>
            </a:r>
            <a:r>
              <a:rPr spc="285" dirty="0"/>
              <a:t>diagram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558" y="3531361"/>
            <a:ext cx="3803650" cy="6350000"/>
            <a:chOff x="527558" y="3531361"/>
            <a:chExt cx="3803650" cy="6350000"/>
          </a:xfrm>
        </p:grpSpPr>
        <p:sp>
          <p:nvSpPr>
            <p:cNvPr id="3" name="object 3"/>
            <p:cNvSpPr/>
            <p:nvPr/>
          </p:nvSpPr>
          <p:spPr>
            <a:xfrm>
              <a:off x="540258" y="3544061"/>
              <a:ext cx="3778250" cy="6324600"/>
            </a:xfrm>
            <a:custGeom>
              <a:avLst/>
              <a:gdLst/>
              <a:ahLst/>
              <a:cxnLst/>
              <a:rect l="l" t="t" r="r" b="b"/>
              <a:pathLst>
                <a:path w="3778250" h="6324600">
                  <a:moveTo>
                    <a:pt x="3148330" y="0"/>
                  </a:moveTo>
                  <a:lnTo>
                    <a:pt x="629678" y="0"/>
                  </a:lnTo>
                  <a:lnTo>
                    <a:pt x="582684" y="1727"/>
                  </a:lnTo>
                  <a:lnTo>
                    <a:pt x="536628" y="6827"/>
                  </a:lnTo>
                  <a:lnTo>
                    <a:pt x="491632" y="15179"/>
                  </a:lnTo>
                  <a:lnTo>
                    <a:pt x="447818" y="26661"/>
                  </a:lnTo>
                  <a:lnTo>
                    <a:pt x="405307" y="41151"/>
                  </a:lnTo>
                  <a:lnTo>
                    <a:pt x="364221" y="58527"/>
                  </a:lnTo>
                  <a:lnTo>
                    <a:pt x="324681" y="78667"/>
                  </a:lnTo>
                  <a:lnTo>
                    <a:pt x="286811" y="101450"/>
                  </a:lnTo>
                  <a:lnTo>
                    <a:pt x="250730" y="126753"/>
                  </a:lnTo>
                  <a:lnTo>
                    <a:pt x="216562" y="154456"/>
                  </a:lnTo>
                  <a:lnTo>
                    <a:pt x="184427" y="184435"/>
                  </a:lnTo>
                  <a:lnTo>
                    <a:pt x="154448" y="216570"/>
                  </a:lnTo>
                  <a:lnTo>
                    <a:pt x="126747" y="250738"/>
                  </a:lnTo>
                  <a:lnTo>
                    <a:pt x="101444" y="286819"/>
                  </a:lnTo>
                  <a:lnTo>
                    <a:pt x="78662" y="324689"/>
                  </a:lnTo>
                  <a:lnTo>
                    <a:pt x="58523" y="364227"/>
                  </a:lnTo>
                  <a:lnTo>
                    <a:pt x="41148" y="405311"/>
                  </a:lnTo>
                  <a:lnTo>
                    <a:pt x="26659" y="447820"/>
                  </a:lnTo>
                  <a:lnTo>
                    <a:pt x="15178" y="491632"/>
                  </a:lnTo>
                  <a:lnTo>
                    <a:pt x="6827" y="536625"/>
                  </a:lnTo>
                  <a:lnTo>
                    <a:pt x="1727" y="582676"/>
                  </a:lnTo>
                  <a:lnTo>
                    <a:pt x="0" y="629666"/>
                  </a:lnTo>
                  <a:lnTo>
                    <a:pt x="0" y="5694921"/>
                  </a:lnTo>
                  <a:lnTo>
                    <a:pt x="1727" y="5741915"/>
                  </a:lnTo>
                  <a:lnTo>
                    <a:pt x="6827" y="5787971"/>
                  </a:lnTo>
                  <a:lnTo>
                    <a:pt x="15178" y="5832967"/>
                  </a:lnTo>
                  <a:lnTo>
                    <a:pt x="26659" y="5876781"/>
                  </a:lnTo>
                  <a:lnTo>
                    <a:pt x="41148" y="5919292"/>
                  </a:lnTo>
                  <a:lnTo>
                    <a:pt x="58523" y="5960378"/>
                  </a:lnTo>
                  <a:lnTo>
                    <a:pt x="78662" y="5999918"/>
                  </a:lnTo>
                  <a:lnTo>
                    <a:pt x="101444" y="6037788"/>
                  </a:lnTo>
                  <a:lnTo>
                    <a:pt x="126747" y="6073869"/>
                  </a:lnTo>
                  <a:lnTo>
                    <a:pt x="154448" y="6108037"/>
                  </a:lnTo>
                  <a:lnTo>
                    <a:pt x="184427" y="6140172"/>
                  </a:lnTo>
                  <a:lnTo>
                    <a:pt x="216562" y="6170151"/>
                  </a:lnTo>
                  <a:lnTo>
                    <a:pt x="250730" y="6197852"/>
                  </a:lnTo>
                  <a:lnTo>
                    <a:pt x="286811" y="6223155"/>
                  </a:lnTo>
                  <a:lnTo>
                    <a:pt x="324681" y="6245937"/>
                  </a:lnTo>
                  <a:lnTo>
                    <a:pt x="364221" y="6266076"/>
                  </a:lnTo>
                  <a:lnTo>
                    <a:pt x="405307" y="6283451"/>
                  </a:lnTo>
                  <a:lnTo>
                    <a:pt x="447818" y="6297940"/>
                  </a:lnTo>
                  <a:lnTo>
                    <a:pt x="491632" y="6309421"/>
                  </a:lnTo>
                  <a:lnTo>
                    <a:pt x="536628" y="6317772"/>
                  </a:lnTo>
                  <a:lnTo>
                    <a:pt x="582684" y="6322872"/>
                  </a:lnTo>
                  <a:lnTo>
                    <a:pt x="629678" y="6324600"/>
                  </a:lnTo>
                  <a:lnTo>
                    <a:pt x="3148330" y="6324600"/>
                  </a:lnTo>
                  <a:lnTo>
                    <a:pt x="3195319" y="6322872"/>
                  </a:lnTo>
                  <a:lnTo>
                    <a:pt x="3241370" y="6317772"/>
                  </a:lnTo>
                  <a:lnTo>
                    <a:pt x="3286363" y="6309421"/>
                  </a:lnTo>
                  <a:lnTo>
                    <a:pt x="3330175" y="6297940"/>
                  </a:lnTo>
                  <a:lnTo>
                    <a:pt x="3372684" y="6283451"/>
                  </a:lnTo>
                  <a:lnTo>
                    <a:pt x="3413768" y="6266076"/>
                  </a:lnTo>
                  <a:lnTo>
                    <a:pt x="3453306" y="6245937"/>
                  </a:lnTo>
                  <a:lnTo>
                    <a:pt x="3491176" y="6223155"/>
                  </a:lnTo>
                  <a:lnTo>
                    <a:pt x="3527257" y="6197852"/>
                  </a:lnTo>
                  <a:lnTo>
                    <a:pt x="3561425" y="6170151"/>
                  </a:lnTo>
                  <a:lnTo>
                    <a:pt x="3593560" y="6140172"/>
                  </a:lnTo>
                  <a:lnTo>
                    <a:pt x="3623539" y="6108037"/>
                  </a:lnTo>
                  <a:lnTo>
                    <a:pt x="3651242" y="6073869"/>
                  </a:lnTo>
                  <a:lnTo>
                    <a:pt x="3676545" y="6037788"/>
                  </a:lnTo>
                  <a:lnTo>
                    <a:pt x="3699328" y="5999918"/>
                  </a:lnTo>
                  <a:lnTo>
                    <a:pt x="3719468" y="5960378"/>
                  </a:lnTo>
                  <a:lnTo>
                    <a:pt x="3736844" y="5919292"/>
                  </a:lnTo>
                  <a:lnTo>
                    <a:pt x="3751334" y="5876781"/>
                  </a:lnTo>
                  <a:lnTo>
                    <a:pt x="3762816" y="5832967"/>
                  </a:lnTo>
                  <a:lnTo>
                    <a:pt x="3771168" y="5787971"/>
                  </a:lnTo>
                  <a:lnTo>
                    <a:pt x="3776268" y="5741915"/>
                  </a:lnTo>
                  <a:lnTo>
                    <a:pt x="3777995" y="5694921"/>
                  </a:lnTo>
                  <a:lnTo>
                    <a:pt x="3777995" y="629666"/>
                  </a:lnTo>
                  <a:lnTo>
                    <a:pt x="3776268" y="582676"/>
                  </a:lnTo>
                  <a:lnTo>
                    <a:pt x="3771168" y="536625"/>
                  </a:lnTo>
                  <a:lnTo>
                    <a:pt x="3762816" y="491632"/>
                  </a:lnTo>
                  <a:lnTo>
                    <a:pt x="3751334" y="447820"/>
                  </a:lnTo>
                  <a:lnTo>
                    <a:pt x="3736844" y="405311"/>
                  </a:lnTo>
                  <a:lnTo>
                    <a:pt x="3719468" y="364227"/>
                  </a:lnTo>
                  <a:lnTo>
                    <a:pt x="3699328" y="324689"/>
                  </a:lnTo>
                  <a:lnTo>
                    <a:pt x="3676545" y="286819"/>
                  </a:lnTo>
                  <a:lnTo>
                    <a:pt x="3651242" y="250738"/>
                  </a:lnTo>
                  <a:lnTo>
                    <a:pt x="3623539" y="216570"/>
                  </a:lnTo>
                  <a:lnTo>
                    <a:pt x="3593560" y="184435"/>
                  </a:lnTo>
                  <a:lnTo>
                    <a:pt x="3561425" y="154456"/>
                  </a:lnTo>
                  <a:lnTo>
                    <a:pt x="3527257" y="126753"/>
                  </a:lnTo>
                  <a:lnTo>
                    <a:pt x="3491176" y="101450"/>
                  </a:lnTo>
                  <a:lnTo>
                    <a:pt x="3453306" y="78667"/>
                  </a:lnTo>
                  <a:lnTo>
                    <a:pt x="3413768" y="58527"/>
                  </a:lnTo>
                  <a:lnTo>
                    <a:pt x="3372684" y="41151"/>
                  </a:lnTo>
                  <a:lnTo>
                    <a:pt x="3330175" y="26661"/>
                  </a:lnTo>
                  <a:lnTo>
                    <a:pt x="3286363" y="15179"/>
                  </a:lnTo>
                  <a:lnTo>
                    <a:pt x="3241370" y="6827"/>
                  </a:lnTo>
                  <a:lnTo>
                    <a:pt x="3195319" y="1727"/>
                  </a:lnTo>
                  <a:lnTo>
                    <a:pt x="314833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0258" y="3544061"/>
              <a:ext cx="3778250" cy="6324600"/>
            </a:xfrm>
            <a:custGeom>
              <a:avLst/>
              <a:gdLst/>
              <a:ahLst/>
              <a:cxnLst/>
              <a:rect l="l" t="t" r="r" b="b"/>
              <a:pathLst>
                <a:path w="3778250" h="6324600">
                  <a:moveTo>
                    <a:pt x="0" y="629666"/>
                  </a:moveTo>
                  <a:lnTo>
                    <a:pt x="1727" y="582676"/>
                  </a:lnTo>
                  <a:lnTo>
                    <a:pt x="6827" y="536625"/>
                  </a:lnTo>
                  <a:lnTo>
                    <a:pt x="15178" y="491632"/>
                  </a:lnTo>
                  <a:lnTo>
                    <a:pt x="26659" y="447820"/>
                  </a:lnTo>
                  <a:lnTo>
                    <a:pt x="41148" y="405311"/>
                  </a:lnTo>
                  <a:lnTo>
                    <a:pt x="58523" y="364227"/>
                  </a:lnTo>
                  <a:lnTo>
                    <a:pt x="78662" y="324689"/>
                  </a:lnTo>
                  <a:lnTo>
                    <a:pt x="101444" y="286819"/>
                  </a:lnTo>
                  <a:lnTo>
                    <a:pt x="126747" y="250738"/>
                  </a:lnTo>
                  <a:lnTo>
                    <a:pt x="154448" y="216570"/>
                  </a:lnTo>
                  <a:lnTo>
                    <a:pt x="184427" y="184435"/>
                  </a:lnTo>
                  <a:lnTo>
                    <a:pt x="216562" y="154456"/>
                  </a:lnTo>
                  <a:lnTo>
                    <a:pt x="250730" y="126753"/>
                  </a:lnTo>
                  <a:lnTo>
                    <a:pt x="286811" y="101450"/>
                  </a:lnTo>
                  <a:lnTo>
                    <a:pt x="324681" y="78667"/>
                  </a:lnTo>
                  <a:lnTo>
                    <a:pt x="364221" y="58527"/>
                  </a:lnTo>
                  <a:lnTo>
                    <a:pt x="405307" y="41151"/>
                  </a:lnTo>
                  <a:lnTo>
                    <a:pt x="447818" y="26661"/>
                  </a:lnTo>
                  <a:lnTo>
                    <a:pt x="491632" y="15179"/>
                  </a:lnTo>
                  <a:lnTo>
                    <a:pt x="536628" y="6827"/>
                  </a:lnTo>
                  <a:lnTo>
                    <a:pt x="582684" y="1727"/>
                  </a:lnTo>
                  <a:lnTo>
                    <a:pt x="629678" y="0"/>
                  </a:lnTo>
                  <a:lnTo>
                    <a:pt x="3148330" y="0"/>
                  </a:lnTo>
                  <a:lnTo>
                    <a:pt x="3195319" y="1727"/>
                  </a:lnTo>
                  <a:lnTo>
                    <a:pt x="3241370" y="6827"/>
                  </a:lnTo>
                  <a:lnTo>
                    <a:pt x="3286363" y="15179"/>
                  </a:lnTo>
                  <a:lnTo>
                    <a:pt x="3330175" y="26661"/>
                  </a:lnTo>
                  <a:lnTo>
                    <a:pt x="3372684" y="41151"/>
                  </a:lnTo>
                  <a:lnTo>
                    <a:pt x="3413768" y="58527"/>
                  </a:lnTo>
                  <a:lnTo>
                    <a:pt x="3453306" y="78667"/>
                  </a:lnTo>
                  <a:lnTo>
                    <a:pt x="3491176" y="101450"/>
                  </a:lnTo>
                  <a:lnTo>
                    <a:pt x="3527257" y="126753"/>
                  </a:lnTo>
                  <a:lnTo>
                    <a:pt x="3561425" y="154456"/>
                  </a:lnTo>
                  <a:lnTo>
                    <a:pt x="3593560" y="184435"/>
                  </a:lnTo>
                  <a:lnTo>
                    <a:pt x="3623539" y="216570"/>
                  </a:lnTo>
                  <a:lnTo>
                    <a:pt x="3651242" y="250738"/>
                  </a:lnTo>
                  <a:lnTo>
                    <a:pt x="3676545" y="286819"/>
                  </a:lnTo>
                  <a:lnTo>
                    <a:pt x="3699328" y="324689"/>
                  </a:lnTo>
                  <a:lnTo>
                    <a:pt x="3719468" y="364227"/>
                  </a:lnTo>
                  <a:lnTo>
                    <a:pt x="3736844" y="405311"/>
                  </a:lnTo>
                  <a:lnTo>
                    <a:pt x="3751334" y="447820"/>
                  </a:lnTo>
                  <a:lnTo>
                    <a:pt x="3762816" y="491632"/>
                  </a:lnTo>
                  <a:lnTo>
                    <a:pt x="3771168" y="536625"/>
                  </a:lnTo>
                  <a:lnTo>
                    <a:pt x="3776268" y="582676"/>
                  </a:lnTo>
                  <a:lnTo>
                    <a:pt x="3777995" y="629666"/>
                  </a:lnTo>
                  <a:lnTo>
                    <a:pt x="3777995" y="5694921"/>
                  </a:lnTo>
                  <a:lnTo>
                    <a:pt x="3776268" y="5741915"/>
                  </a:lnTo>
                  <a:lnTo>
                    <a:pt x="3771168" y="5787971"/>
                  </a:lnTo>
                  <a:lnTo>
                    <a:pt x="3762816" y="5832967"/>
                  </a:lnTo>
                  <a:lnTo>
                    <a:pt x="3751334" y="5876781"/>
                  </a:lnTo>
                  <a:lnTo>
                    <a:pt x="3736844" y="5919292"/>
                  </a:lnTo>
                  <a:lnTo>
                    <a:pt x="3719468" y="5960378"/>
                  </a:lnTo>
                  <a:lnTo>
                    <a:pt x="3699328" y="5999918"/>
                  </a:lnTo>
                  <a:lnTo>
                    <a:pt x="3676545" y="6037788"/>
                  </a:lnTo>
                  <a:lnTo>
                    <a:pt x="3651242" y="6073869"/>
                  </a:lnTo>
                  <a:lnTo>
                    <a:pt x="3623539" y="6108037"/>
                  </a:lnTo>
                  <a:lnTo>
                    <a:pt x="3593560" y="6140172"/>
                  </a:lnTo>
                  <a:lnTo>
                    <a:pt x="3561425" y="6170151"/>
                  </a:lnTo>
                  <a:lnTo>
                    <a:pt x="3527257" y="6197852"/>
                  </a:lnTo>
                  <a:lnTo>
                    <a:pt x="3491176" y="6223155"/>
                  </a:lnTo>
                  <a:lnTo>
                    <a:pt x="3453306" y="6245937"/>
                  </a:lnTo>
                  <a:lnTo>
                    <a:pt x="3413768" y="6266076"/>
                  </a:lnTo>
                  <a:lnTo>
                    <a:pt x="3372684" y="6283451"/>
                  </a:lnTo>
                  <a:lnTo>
                    <a:pt x="3330175" y="6297940"/>
                  </a:lnTo>
                  <a:lnTo>
                    <a:pt x="3286363" y="6309421"/>
                  </a:lnTo>
                  <a:lnTo>
                    <a:pt x="3241370" y="6317772"/>
                  </a:lnTo>
                  <a:lnTo>
                    <a:pt x="3195319" y="6322872"/>
                  </a:lnTo>
                  <a:lnTo>
                    <a:pt x="3148330" y="6324600"/>
                  </a:lnTo>
                  <a:lnTo>
                    <a:pt x="629678" y="6324600"/>
                  </a:lnTo>
                  <a:lnTo>
                    <a:pt x="582684" y="6322872"/>
                  </a:lnTo>
                  <a:lnTo>
                    <a:pt x="536628" y="6317772"/>
                  </a:lnTo>
                  <a:lnTo>
                    <a:pt x="491632" y="6309421"/>
                  </a:lnTo>
                  <a:lnTo>
                    <a:pt x="447818" y="6297940"/>
                  </a:lnTo>
                  <a:lnTo>
                    <a:pt x="405307" y="6283451"/>
                  </a:lnTo>
                  <a:lnTo>
                    <a:pt x="364221" y="6266076"/>
                  </a:lnTo>
                  <a:lnTo>
                    <a:pt x="324681" y="6245937"/>
                  </a:lnTo>
                  <a:lnTo>
                    <a:pt x="286811" y="6223155"/>
                  </a:lnTo>
                  <a:lnTo>
                    <a:pt x="250730" y="6197852"/>
                  </a:lnTo>
                  <a:lnTo>
                    <a:pt x="216562" y="6170151"/>
                  </a:lnTo>
                  <a:lnTo>
                    <a:pt x="184427" y="6140172"/>
                  </a:lnTo>
                  <a:lnTo>
                    <a:pt x="154448" y="6108037"/>
                  </a:lnTo>
                  <a:lnTo>
                    <a:pt x="126747" y="6073869"/>
                  </a:lnTo>
                  <a:lnTo>
                    <a:pt x="101444" y="6037788"/>
                  </a:lnTo>
                  <a:lnTo>
                    <a:pt x="78662" y="5999918"/>
                  </a:lnTo>
                  <a:lnTo>
                    <a:pt x="58523" y="5960378"/>
                  </a:lnTo>
                  <a:lnTo>
                    <a:pt x="41148" y="5919292"/>
                  </a:lnTo>
                  <a:lnTo>
                    <a:pt x="26659" y="5876781"/>
                  </a:lnTo>
                  <a:lnTo>
                    <a:pt x="15178" y="5832967"/>
                  </a:lnTo>
                  <a:lnTo>
                    <a:pt x="6827" y="5787971"/>
                  </a:lnTo>
                  <a:lnTo>
                    <a:pt x="1727" y="5741915"/>
                  </a:lnTo>
                  <a:lnTo>
                    <a:pt x="0" y="5694921"/>
                  </a:lnTo>
                  <a:lnTo>
                    <a:pt x="0" y="62966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966970" y="1880870"/>
            <a:ext cx="3707765" cy="1155065"/>
            <a:chOff x="4966970" y="1880870"/>
            <a:chExt cx="3707765" cy="1155065"/>
          </a:xfrm>
        </p:grpSpPr>
        <p:sp>
          <p:nvSpPr>
            <p:cNvPr id="6" name="object 6"/>
            <p:cNvSpPr/>
            <p:nvPr/>
          </p:nvSpPr>
          <p:spPr>
            <a:xfrm>
              <a:off x="4979670" y="1893570"/>
              <a:ext cx="3682365" cy="1129665"/>
            </a:xfrm>
            <a:custGeom>
              <a:avLst/>
              <a:gdLst/>
              <a:ahLst/>
              <a:cxnLst/>
              <a:rect l="l" t="t" r="r" b="b"/>
              <a:pathLst>
                <a:path w="3682365" h="1129664">
                  <a:moveTo>
                    <a:pt x="3493770" y="0"/>
                  </a:moveTo>
                  <a:lnTo>
                    <a:pt x="188213" y="0"/>
                  </a:lnTo>
                  <a:lnTo>
                    <a:pt x="138200" y="6727"/>
                  </a:lnTo>
                  <a:lnTo>
                    <a:pt x="93246" y="25710"/>
                  </a:lnTo>
                  <a:lnTo>
                    <a:pt x="55149" y="55149"/>
                  </a:lnTo>
                  <a:lnTo>
                    <a:pt x="25710" y="93246"/>
                  </a:lnTo>
                  <a:lnTo>
                    <a:pt x="6727" y="138200"/>
                  </a:lnTo>
                  <a:lnTo>
                    <a:pt x="0" y="188213"/>
                  </a:lnTo>
                  <a:lnTo>
                    <a:pt x="0" y="941070"/>
                  </a:lnTo>
                  <a:lnTo>
                    <a:pt x="6727" y="991083"/>
                  </a:lnTo>
                  <a:lnTo>
                    <a:pt x="25710" y="1036037"/>
                  </a:lnTo>
                  <a:lnTo>
                    <a:pt x="55149" y="1074134"/>
                  </a:lnTo>
                  <a:lnTo>
                    <a:pt x="93246" y="1103573"/>
                  </a:lnTo>
                  <a:lnTo>
                    <a:pt x="138200" y="1122556"/>
                  </a:lnTo>
                  <a:lnTo>
                    <a:pt x="188213" y="1129283"/>
                  </a:lnTo>
                  <a:lnTo>
                    <a:pt x="3493770" y="1129283"/>
                  </a:lnTo>
                  <a:lnTo>
                    <a:pt x="3543783" y="1122556"/>
                  </a:lnTo>
                  <a:lnTo>
                    <a:pt x="3588737" y="1103573"/>
                  </a:lnTo>
                  <a:lnTo>
                    <a:pt x="3626834" y="1074134"/>
                  </a:lnTo>
                  <a:lnTo>
                    <a:pt x="3656273" y="1036037"/>
                  </a:lnTo>
                  <a:lnTo>
                    <a:pt x="3675256" y="991083"/>
                  </a:lnTo>
                  <a:lnTo>
                    <a:pt x="3681983" y="941070"/>
                  </a:lnTo>
                  <a:lnTo>
                    <a:pt x="3681983" y="188213"/>
                  </a:lnTo>
                  <a:lnTo>
                    <a:pt x="3675256" y="138200"/>
                  </a:lnTo>
                  <a:lnTo>
                    <a:pt x="3656273" y="93246"/>
                  </a:lnTo>
                  <a:lnTo>
                    <a:pt x="3626834" y="55149"/>
                  </a:lnTo>
                  <a:lnTo>
                    <a:pt x="3588737" y="25710"/>
                  </a:lnTo>
                  <a:lnTo>
                    <a:pt x="3543783" y="6727"/>
                  </a:lnTo>
                  <a:lnTo>
                    <a:pt x="349377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9670" y="1893570"/>
              <a:ext cx="3682365" cy="1129665"/>
            </a:xfrm>
            <a:custGeom>
              <a:avLst/>
              <a:gdLst/>
              <a:ahLst/>
              <a:cxnLst/>
              <a:rect l="l" t="t" r="r" b="b"/>
              <a:pathLst>
                <a:path w="3682365" h="1129664">
                  <a:moveTo>
                    <a:pt x="0" y="188213"/>
                  </a:moveTo>
                  <a:lnTo>
                    <a:pt x="6727" y="138200"/>
                  </a:lnTo>
                  <a:lnTo>
                    <a:pt x="25710" y="93246"/>
                  </a:lnTo>
                  <a:lnTo>
                    <a:pt x="55149" y="55149"/>
                  </a:lnTo>
                  <a:lnTo>
                    <a:pt x="93246" y="25710"/>
                  </a:lnTo>
                  <a:lnTo>
                    <a:pt x="138200" y="6727"/>
                  </a:lnTo>
                  <a:lnTo>
                    <a:pt x="188213" y="0"/>
                  </a:lnTo>
                  <a:lnTo>
                    <a:pt x="3493770" y="0"/>
                  </a:lnTo>
                  <a:lnTo>
                    <a:pt x="3543783" y="6727"/>
                  </a:lnTo>
                  <a:lnTo>
                    <a:pt x="3588737" y="25710"/>
                  </a:lnTo>
                  <a:lnTo>
                    <a:pt x="3626834" y="55149"/>
                  </a:lnTo>
                  <a:lnTo>
                    <a:pt x="3656273" y="93246"/>
                  </a:lnTo>
                  <a:lnTo>
                    <a:pt x="3675256" y="138200"/>
                  </a:lnTo>
                  <a:lnTo>
                    <a:pt x="3681983" y="188213"/>
                  </a:lnTo>
                  <a:lnTo>
                    <a:pt x="3681983" y="941070"/>
                  </a:lnTo>
                  <a:lnTo>
                    <a:pt x="3675256" y="991083"/>
                  </a:lnTo>
                  <a:lnTo>
                    <a:pt x="3656273" y="1036037"/>
                  </a:lnTo>
                  <a:lnTo>
                    <a:pt x="3626834" y="1074134"/>
                  </a:lnTo>
                  <a:lnTo>
                    <a:pt x="3588737" y="1103573"/>
                  </a:lnTo>
                  <a:lnTo>
                    <a:pt x="3543783" y="1122556"/>
                  </a:lnTo>
                  <a:lnTo>
                    <a:pt x="3493770" y="1129283"/>
                  </a:lnTo>
                  <a:lnTo>
                    <a:pt x="188213" y="1129283"/>
                  </a:lnTo>
                  <a:lnTo>
                    <a:pt x="138200" y="1122556"/>
                  </a:lnTo>
                  <a:lnTo>
                    <a:pt x="93246" y="1103573"/>
                  </a:lnTo>
                  <a:lnTo>
                    <a:pt x="55149" y="1074134"/>
                  </a:lnTo>
                  <a:lnTo>
                    <a:pt x="25710" y="1036037"/>
                  </a:lnTo>
                  <a:lnTo>
                    <a:pt x="6727" y="991083"/>
                  </a:lnTo>
                  <a:lnTo>
                    <a:pt x="0" y="941070"/>
                  </a:lnTo>
                  <a:lnTo>
                    <a:pt x="0" y="18821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958569" y="1880870"/>
            <a:ext cx="3709035" cy="1143000"/>
            <a:chOff x="13958569" y="1880870"/>
            <a:chExt cx="3709035" cy="1143000"/>
          </a:xfrm>
        </p:grpSpPr>
        <p:sp>
          <p:nvSpPr>
            <p:cNvPr id="9" name="object 9"/>
            <p:cNvSpPr/>
            <p:nvPr/>
          </p:nvSpPr>
          <p:spPr>
            <a:xfrm>
              <a:off x="13971269" y="1893570"/>
              <a:ext cx="3683635" cy="1117600"/>
            </a:xfrm>
            <a:custGeom>
              <a:avLst/>
              <a:gdLst/>
              <a:ahLst/>
              <a:cxnLst/>
              <a:rect l="l" t="t" r="r" b="b"/>
              <a:pathLst>
                <a:path w="3683634" h="1117600">
                  <a:moveTo>
                    <a:pt x="3497326" y="0"/>
                  </a:moveTo>
                  <a:lnTo>
                    <a:pt x="186182" y="0"/>
                  </a:lnTo>
                  <a:lnTo>
                    <a:pt x="136671" y="6647"/>
                  </a:lnTo>
                  <a:lnTo>
                    <a:pt x="92192" y="25409"/>
                  </a:lnTo>
                  <a:lnTo>
                    <a:pt x="54514" y="54514"/>
                  </a:lnTo>
                  <a:lnTo>
                    <a:pt x="25409" y="92192"/>
                  </a:lnTo>
                  <a:lnTo>
                    <a:pt x="6647" y="136671"/>
                  </a:lnTo>
                  <a:lnTo>
                    <a:pt x="0" y="186181"/>
                  </a:lnTo>
                  <a:lnTo>
                    <a:pt x="0" y="930909"/>
                  </a:lnTo>
                  <a:lnTo>
                    <a:pt x="6647" y="980420"/>
                  </a:lnTo>
                  <a:lnTo>
                    <a:pt x="25409" y="1024899"/>
                  </a:lnTo>
                  <a:lnTo>
                    <a:pt x="54514" y="1062577"/>
                  </a:lnTo>
                  <a:lnTo>
                    <a:pt x="92192" y="1091682"/>
                  </a:lnTo>
                  <a:lnTo>
                    <a:pt x="136671" y="1110444"/>
                  </a:lnTo>
                  <a:lnTo>
                    <a:pt x="186182" y="1117091"/>
                  </a:lnTo>
                  <a:lnTo>
                    <a:pt x="3497326" y="1117091"/>
                  </a:lnTo>
                  <a:lnTo>
                    <a:pt x="3546836" y="1110444"/>
                  </a:lnTo>
                  <a:lnTo>
                    <a:pt x="3591315" y="1091682"/>
                  </a:lnTo>
                  <a:lnTo>
                    <a:pt x="3628993" y="1062577"/>
                  </a:lnTo>
                  <a:lnTo>
                    <a:pt x="3658098" y="1024899"/>
                  </a:lnTo>
                  <a:lnTo>
                    <a:pt x="3676860" y="980420"/>
                  </a:lnTo>
                  <a:lnTo>
                    <a:pt x="3683508" y="930909"/>
                  </a:lnTo>
                  <a:lnTo>
                    <a:pt x="3683508" y="186181"/>
                  </a:lnTo>
                  <a:lnTo>
                    <a:pt x="3676860" y="136671"/>
                  </a:lnTo>
                  <a:lnTo>
                    <a:pt x="3658098" y="92192"/>
                  </a:lnTo>
                  <a:lnTo>
                    <a:pt x="3628993" y="54514"/>
                  </a:lnTo>
                  <a:lnTo>
                    <a:pt x="3591315" y="25409"/>
                  </a:lnTo>
                  <a:lnTo>
                    <a:pt x="3546836" y="6647"/>
                  </a:lnTo>
                  <a:lnTo>
                    <a:pt x="3497326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71269" y="1893570"/>
              <a:ext cx="3683635" cy="1117600"/>
            </a:xfrm>
            <a:custGeom>
              <a:avLst/>
              <a:gdLst/>
              <a:ahLst/>
              <a:cxnLst/>
              <a:rect l="l" t="t" r="r" b="b"/>
              <a:pathLst>
                <a:path w="3683634" h="1117600">
                  <a:moveTo>
                    <a:pt x="0" y="186181"/>
                  </a:moveTo>
                  <a:lnTo>
                    <a:pt x="6647" y="136671"/>
                  </a:lnTo>
                  <a:lnTo>
                    <a:pt x="25409" y="92192"/>
                  </a:lnTo>
                  <a:lnTo>
                    <a:pt x="54514" y="54514"/>
                  </a:lnTo>
                  <a:lnTo>
                    <a:pt x="92192" y="25409"/>
                  </a:lnTo>
                  <a:lnTo>
                    <a:pt x="136671" y="6647"/>
                  </a:lnTo>
                  <a:lnTo>
                    <a:pt x="186182" y="0"/>
                  </a:lnTo>
                  <a:lnTo>
                    <a:pt x="3497326" y="0"/>
                  </a:lnTo>
                  <a:lnTo>
                    <a:pt x="3546836" y="6647"/>
                  </a:lnTo>
                  <a:lnTo>
                    <a:pt x="3591315" y="25409"/>
                  </a:lnTo>
                  <a:lnTo>
                    <a:pt x="3628993" y="54514"/>
                  </a:lnTo>
                  <a:lnTo>
                    <a:pt x="3658098" y="92192"/>
                  </a:lnTo>
                  <a:lnTo>
                    <a:pt x="3676860" y="136671"/>
                  </a:lnTo>
                  <a:lnTo>
                    <a:pt x="3683508" y="186181"/>
                  </a:lnTo>
                  <a:lnTo>
                    <a:pt x="3683508" y="930909"/>
                  </a:lnTo>
                  <a:lnTo>
                    <a:pt x="3676860" y="980420"/>
                  </a:lnTo>
                  <a:lnTo>
                    <a:pt x="3658098" y="1024899"/>
                  </a:lnTo>
                  <a:lnTo>
                    <a:pt x="3628993" y="1062577"/>
                  </a:lnTo>
                  <a:lnTo>
                    <a:pt x="3591315" y="1091682"/>
                  </a:lnTo>
                  <a:lnTo>
                    <a:pt x="3546836" y="1110444"/>
                  </a:lnTo>
                  <a:lnTo>
                    <a:pt x="3497326" y="1117091"/>
                  </a:lnTo>
                  <a:lnTo>
                    <a:pt x="186182" y="1117091"/>
                  </a:lnTo>
                  <a:lnTo>
                    <a:pt x="136671" y="1110444"/>
                  </a:lnTo>
                  <a:lnTo>
                    <a:pt x="92192" y="1091682"/>
                  </a:lnTo>
                  <a:lnTo>
                    <a:pt x="54514" y="1062577"/>
                  </a:lnTo>
                  <a:lnTo>
                    <a:pt x="25409" y="1024899"/>
                  </a:lnTo>
                  <a:lnTo>
                    <a:pt x="6647" y="980420"/>
                  </a:lnTo>
                  <a:lnTo>
                    <a:pt x="0" y="930909"/>
                  </a:lnTo>
                  <a:lnTo>
                    <a:pt x="0" y="18618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471914" y="1880870"/>
            <a:ext cx="3707765" cy="1143000"/>
            <a:chOff x="9471914" y="1880870"/>
            <a:chExt cx="3707765" cy="1143000"/>
          </a:xfrm>
        </p:grpSpPr>
        <p:sp>
          <p:nvSpPr>
            <p:cNvPr id="12" name="object 12"/>
            <p:cNvSpPr/>
            <p:nvPr/>
          </p:nvSpPr>
          <p:spPr>
            <a:xfrm>
              <a:off x="9484614" y="1893570"/>
              <a:ext cx="3682365" cy="1117600"/>
            </a:xfrm>
            <a:custGeom>
              <a:avLst/>
              <a:gdLst/>
              <a:ahLst/>
              <a:cxnLst/>
              <a:rect l="l" t="t" r="r" b="b"/>
              <a:pathLst>
                <a:path w="3682365" h="1117600">
                  <a:moveTo>
                    <a:pt x="3495802" y="0"/>
                  </a:moveTo>
                  <a:lnTo>
                    <a:pt x="186181" y="0"/>
                  </a:lnTo>
                  <a:lnTo>
                    <a:pt x="136671" y="6647"/>
                  </a:lnTo>
                  <a:lnTo>
                    <a:pt x="92192" y="25409"/>
                  </a:lnTo>
                  <a:lnTo>
                    <a:pt x="54514" y="54514"/>
                  </a:lnTo>
                  <a:lnTo>
                    <a:pt x="25409" y="92192"/>
                  </a:lnTo>
                  <a:lnTo>
                    <a:pt x="6647" y="136671"/>
                  </a:lnTo>
                  <a:lnTo>
                    <a:pt x="0" y="186181"/>
                  </a:lnTo>
                  <a:lnTo>
                    <a:pt x="0" y="930909"/>
                  </a:lnTo>
                  <a:lnTo>
                    <a:pt x="6647" y="980420"/>
                  </a:lnTo>
                  <a:lnTo>
                    <a:pt x="25409" y="1024899"/>
                  </a:lnTo>
                  <a:lnTo>
                    <a:pt x="54514" y="1062577"/>
                  </a:lnTo>
                  <a:lnTo>
                    <a:pt x="92192" y="1091682"/>
                  </a:lnTo>
                  <a:lnTo>
                    <a:pt x="136671" y="1110444"/>
                  </a:lnTo>
                  <a:lnTo>
                    <a:pt x="186181" y="1117091"/>
                  </a:lnTo>
                  <a:lnTo>
                    <a:pt x="3495802" y="1117091"/>
                  </a:lnTo>
                  <a:lnTo>
                    <a:pt x="3545312" y="1110444"/>
                  </a:lnTo>
                  <a:lnTo>
                    <a:pt x="3589791" y="1091682"/>
                  </a:lnTo>
                  <a:lnTo>
                    <a:pt x="3627469" y="1062577"/>
                  </a:lnTo>
                  <a:lnTo>
                    <a:pt x="3656574" y="1024899"/>
                  </a:lnTo>
                  <a:lnTo>
                    <a:pt x="3675336" y="980420"/>
                  </a:lnTo>
                  <a:lnTo>
                    <a:pt x="3681983" y="930909"/>
                  </a:lnTo>
                  <a:lnTo>
                    <a:pt x="3681983" y="186181"/>
                  </a:lnTo>
                  <a:lnTo>
                    <a:pt x="3675336" y="136671"/>
                  </a:lnTo>
                  <a:lnTo>
                    <a:pt x="3656574" y="92192"/>
                  </a:lnTo>
                  <a:lnTo>
                    <a:pt x="3627469" y="54514"/>
                  </a:lnTo>
                  <a:lnTo>
                    <a:pt x="3589791" y="25409"/>
                  </a:lnTo>
                  <a:lnTo>
                    <a:pt x="3545312" y="6647"/>
                  </a:lnTo>
                  <a:lnTo>
                    <a:pt x="349580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84614" y="1893570"/>
              <a:ext cx="3682365" cy="1117600"/>
            </a:xfrm>
            <a:custGeom>
              <a:avLst/>
              <a:gdLst/>
              <a:ahLst/>
              <a:cxnLst/>
              <a:rect l="l" t="t" r="r" b="b"/>
              <a:pathLst>
                <a:path w="3682365" h="1117600">
                  <a:moveTo>
                    <a:pt x="0" y="186181"/>
                  </a:moveTo>
                  <a:lnTo>
                    <a:pt x="6647" y="136671"/>
                  </a:lnTo>
                  <a:lnTo>
                    <a:pt x="25409" y="92192"/>
                  </a:lnTo>
                  <a:lnTo>
                    <a:pt x="54514" y="54514"/>
                  </a:lnTo>
                  <a:lnTo>
                    <a:pt x="92192" y="25409"/>
                  </a:lnTo>
                  <a:lnTo>
                    <a:pt x="136671" y="6647"/>
                  </a:lnTo>
                  <a:lnTo>
                    <a:pt x="186181" y="0"/>
                  </a:lnTo>
                  <a:lnTo>
                    <a:pt x="3495802" y="0"/>
                  </a:lnTo>
                  <a:lnTo>
                    <a:pt x="3545312" y="6647"/>
                  </a:lnTo>
                  <a:lnTo>
                    <a:pt x="3589791" y="25409"/>
                  </a:lnTo>
                  <a:lnTo>
                    <a:pt x="3627469" y="54514"/>
                  </a:lnTo>
                  <a:lnTo>
                    <a:pt x="3656574" y="92192"/>
                  </a:lnTo>
                  <a:lnTo>
                    <a:pt x="3675336" y="136671"/>
                  </a:lnTo>
                  <a:lnTo>
                    <a:pt x="3681983" y="186181"/>
                  </a:lnTo>
                  <a:lnTo>
                    <a:pt x="3681983" y="930909"/>
                  </a:lnTo>
                  <a:lnTo>
                    <a:pt x="3675336" y="980420"/>
                  </a:lnTo>
                  <a:lnTo>
                    <a:pt x="3656574" y="1024899"/>
                  </a:lnTo>
                  <a:lnTo>
                    <a:pt x="3627469" y="1062577"/>
                  </a:lnTo>
                  <a:lnTo>
                    <a:pt x="3589791" y="1091682"/>
                  </a:lnTo>
                  <a:lnTo>
                    <a:pt x="3545312" y="1110444"/>
                  </a:lnTo>
                  <a:lnTo>
                    <a:pt x="3495802" y="1117091"/>
                  </a:lnTo>
                  <a:lnTo>
                    <a:pt x="186181" y="1117091"/>
                  </a:lnTo>
                  <a:lnTo>
                    <a:pt x="136671" y="1110444"/>
                  </a:lnTo>
                  <a:lnTo>
                    <a:pt x="92192" y="1091682"/>
                  </a:lnTo>
                  <a:lnTo>
                    <a:pt x="54514" y="1062577"/>
                  </a:lnTo>
                  <a:lnTo>
                    <a:pt x="25409" y="1024899"/>
                  </a:lnTo>
                  <a:lnTo>
                    <a:pt x="6647" y="980420"/>
                  </a:lnTo>
                  <a:lnTo>
                    <a:pt x="0" y="930909"/>
                  </a:lnTo>
                  <a:lnTo>
                    <a:pt x="0" y="18618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710183"/>
            <a:ext cx="7862570" cy="928369"/>
          </a:xfrm>
          <a:custGeom>
            <a:avLst/>
            <a:gdLst/>
            <a:ahLst/>
            <a:cxnLst/>
            <a:rect l="l" t="t" r="r" b="b"/>
            <a:pathLst>
              <a:path w="7862570" h="928369">
                <a:moveTo>
                  <a:pt x="6996684" y="0"/>
                </a:moveTo>
                <a:lnTo>
                  <a:pt x="0" y="0"/>
                </a:lnTo>
                <a:lnTo>
                  <a:pt x="0" y="928116"/>
                </a:lnTo>
                <a:lnTo>
                  <a:pt x="6639420" y="928116"/>
                </a:lnTo>
                <a:lnTo>
                  <a:pt x="6996684" y="0"/>
                </a:lnTo>
                <a:close/>
              </a:path>
              <a:path w="7862570" h="928369">
                <a:moveTo>
                  <a:pt x="7429500" y="0"/>
                </a:moveTo>
                <a:lnTo>
                  <a:pt x="7177532" y="0"/>
                </a:lnTo>
                <a:lnTo>
                  <a:pt x="6819900" y="928116"/>
                </a:lnTo>
                <a:lnTo>
                  <a:pt x="7071868" y="928116"/>
                </a:lnTo>
                <a:lnTo>
                  <a:pt x="7429500" y="0"/>
                </a:lnTo>
                <a:close/>
              </a:path>
              <a:path w="7862570" h="928369">
                <a:moveTo>
                  <a:pt x="7862316" y="0"/>
                </a:moveTo>
                <a:lnTo>
                  <a:pt x="7610348" y="0"/>
                </a:lnTo>
                <a:lnTo>
                  <a:pt x="7252716" y="928116"/>
                </a:lnTo>
                <a:lnTo>
                  <a:pt x="7504684" y="928116"/>
                </a:lnTo>
                <a:lnTo>
                  <a:pt x="786231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89280" y="754201"/>
            <a:ext cx="2962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pc="-20" dirty="0">
                <a:latin typeface="Calibri"/>
                <a:cs typeface="Calibri"/>
              </a:rPr>
              <a:t>ВЕХИ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>
                <a:latin typeface="Calibri"/>
                <a:cs typeface="Calibri"/>
              </a:rPr>
              <a:t>проекта</a:t>
            </a:r>
            <a:r>
              <a:rPr spc="-10" dirty="0"/>
              <a:t>: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33069" y="1868677"/>
            <a:ext cx="3803650" cy="1155065"/>
            <a:chOff x="433069" y="1868677"/>
            <a:chExt cx="3803650" cy="1155065"/>
          </a:xfrm>
        </p:grpSpPr>
        <p:sp>
          <p:nvSpPr>
            <p:cNvPr id="17" name="object 17"/>
            <p:cNvSpPr/>
            <p:nvPr/>
          </p:nvSpPr>
          <p:spPr>
            <a:xfrm>
              <a:off x="445769" y="1881377"/>
              <a:ext cx="3778250" cy="1129665"/>
            </a:xfrm>
            <a:custGeom>
              <a:avLst/>
              <a:gdLst/>
              <a:ahLst/>
              <a:cxnLst/>
              <a:rect l="l" t="t" r="r" b="b"/>
              <a:pathLst>
                <a:path w="3778250" h="1129664">
                  <a:moveTo>
                    <a:pt x="3589781" y="0"/>
                  </a:moveTo>
                  <a:lnTo>
                    <a:pt x="188214" y="0"/>
                  </a:lnTo>
                  <a:lnTo>
                    <a:pt x="138178" y="6727"/>
                  </a:lnTo>
                  <a:lnTo>
                    <a:pt x="93218" y="25710"/>
                  </a:lnTo>
                  <a:lnTo>
                    <a:pt x="55125" y="55149"/>
                  </a:lnTo>
                  <a:lnTo>
                    <a:pt x="25696" y="93246"/>
                  </a:lnTo>
                  <a:lnTo>
                    <a:pt x="6723" y="138200"/>
                  </a:lnTo>
                  <a:lnTo>
                    <a:pt x="0" y="188214"/>
                  </a:lnTo>
                  <a:lnTo>
                    <a:pt x="0" y="941070"/>
                  </a:lnTo>
                  <a:lnTo>
                    <a:pt x="6723" y="991083"/>
                  </a:lnTo>
                  <a:lnTo>
                    <a:pt x="25696" y="1036037"/>
                  </a:lnTo>
                  <a:lnTo>
                    <a:pt x="55125" y="1074134"/>
                  </a:lnTo>
                  <a:lnTo>
                    <a:pt x="93218" y="1103573"/>
                  </a:lnTo>
                  <a:lnTo>
                    <a:pt x="138178" y="1122556"/>
                  </a:lnTo>
                  <a:lnTo>
                    <a:pt x="188214" y="1129283"/>
                  </a:lnTo>
                  <a:lnTo>
                    <a:pt x="3589781" y="1129283"/>
                  </a:lnTo>
                  <a:lnTo>
                    <a:pt x="3639795" y="1122556"/>
                  </a:lnTo>
                  <a:lnTo>
                    <a:pt x="3684749" y="1103573"/>
                  </a:lnTo>
                  <a:lnTo>
                    <a:pt x="3722846" y="1074134"/>
                  </a:lnTo>
                  <a:lnTo>
                    <a:pt x="3752285" y="1036037"/>
                  </a:lnTo>
                  <a:lnTo>
                    <a:pt x="3771268" y="991083"/>
                  </a:lnTo>
                  <a:lnTo>
                    <a:pt x="3777995" y="941070"/>
                  </a:lnTo>
                  <a:lnTo>
                    <a:pt x="3777995" y="188214"/>
                  </a:lnTo>
                  <a:lnTo>
                    <a:pt x="3771268" y="138200"/>
                  </a:lnTo>
                  <a:lnTo>
                    <a:pt x="3752285" y="93246"/>
                  </a:lnTo>
                  <a:lnTo>
                    <a:pt x="3722846" y="55149"/>
                  </a:lnTo>
                  <a:lnTo>
                    <a:pt x="3684749" y="25710"/>
                  </a:lnTo>
                  <a:lnTo>
                    <a:pt x="3639795" y="6727"/>
                  </a:lnTo>
                  <a:lnTo>
                    <a:pt x="358978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5769" y="1881377"/>
              <a:ext cx="3778250" cy="1129665"/>
            </a:xfrm>
            <a:custGeom>
              <a:avLst/>
              <a:gdLst/>
              <a:ahLst/>
              <a:cxnLst/>
              <a:rect l="l" t="t" r="r" b="b"/>
              <a:pathLst>
                <a:path w="3778250" h="1129664">
                  <a:moveTo>
                    <a:pt x="0" y="188214"/>
                  </a:moveTo>
                  <a:lnTo>
                    <a:pt x="6723" y="138200"/>
                  </a:lnTo>
                  <a:lnTo>
                    <a:pt x="25696" y="93246"/>
                  </a:lnTo>
                  <a:lnTo>
                    <a:pt x="55125" y="55149"/>
                  </a:lnTo>
                  <a:lnTo>
                    <a:pt x="93218" y="25710"/>
                  </a:lnTo>
                  <a:lnTo>
                    <a:pt x="138178" y="6727"/>
                  </a:lnTo>
                  <a:lnTo>
                    <a:pt x="188214" y="0"/>
                  </a:lnTo>
                  <a:lnTo>
                    <a:pt x="3589781" y="0"/>
                  </a:lnTo>
                  <a:lnTo>
                    <a:pt x="3639795" y="6727"/>
                  </a:lnTo>
                  <a:lnTo>
                    <a:pt x="3684749" y="25710"/>
                  </a:lnTo>
                  <a:lnTo>
                    <a:pt x="3722846" y="55149"/>
                  </a:lnTo>
                  <a:lnTo>
                    <a:pt x="3752285" y="93246"/>
                  </a:lnTo>
                  <a:lnTo>
                    <a:pt x="3771268" y="138200"/>
                  </a:lnTo>
                  <a:lnTo>
                    <a:pt x="3777995" y="188214"/>
                  </a:lnTo>
                  <a:lnTo>
                    <a:pt x="3777995" y="941070"/>
                  </a:lnTo>
                  <a:lnTo>
                    <a:pt x="3771268" y="991083"/>
                  </a:lnTo>
                  <a:lnTo>
                    <a:pt x="3752285" y="1036037"/>
                  </a:lnTo>
                  <a:lnTo>
                    <a:pt x="3722846" y="1074134"/>
                  </a:lnTo>
                  <a:lnTo>
                    <a:pt x="3684749" y="1103573"/>
                  </a:lnTo>
                  <a:lnTo>
                    <a:pt x="3639795" y="1122556"/>
                  </a:lnTo>
                  <a:lnTo>
                    <a:pt x="3589781" y="1129283"/>
                  </a:lnTo>
                  <a:lnTo>
                    <a:pt x="188214" y="1129283"/>
                  </a:lnTo>
                  <a:lnTo>
                    <a:pt x="138178" y="1122556"/>
                  </a:lnTo>
                  <a:lnTo>
                    <a:pt x="93218" y="1103573"/>
                  </a:lnTo>
                  <a:lnTo>
                    <a:pt x="55125" y="1074134"/>
                  </a:lnTo>
                  <a:lnTo>
                    <a:pt x="25696" y="1036037"/>
                  </a:lnTo>
                  <a:lnTo>
                    <a:pt x="6723" y="991083"/>
                  </a:lnTo>
                  <a:lnTo>
                    <a:pt x="0" y="941070"/>
                  </a:lnTo>
                  <a:lnTo>
                    <a:pt x="0" y="18821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8670" y="2030094"/>
            <a:ext cx="3483610" cy="755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Инициация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2800">
              <a:latin typeface="Arial"/>
              <a:cs typeface="Arial"/>
            </a:endParaRPr>
          </a:p>
          <a:p>
            <a:pPr marL="41275" algn="ctr">
              <a:lnSpc>
                <a:spcPts val="2390"/>
              </a:lnSpc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январь</a:t>
            </a:r>
            <a:r>
              <a:rPr sz="2000" b="1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6305" y="1992883"/>
            <a:ext cx="2611755" cy="755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Планирование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390"/>
              </a:lnSpc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январь</a:t>
            </a:r>
            <a:r>
              <a:rPr sz="2000" b="1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2025 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15245" y="1992883"/>
            <a:ext cx="3036570" cy="755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Реализация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390"/>
              </a:lnSpc>
            </a:pP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февраль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июнь</a:t>
            </a:r>
            <a:r>
              <a:rPr sz="2000" b="1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2000" b="1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14346" y="1857540"/>
            <a:ext cx="2198370" cy="99949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Завершение</a:t>
            </a:r>
            <a:endParaRPr sz="2800">
              <a:latin typeface="Arial"/>
              <a:cs typeface="Arial"/>
            </a:endParaRPr>
          </a:p>
          <a:p>
            <a:pPr marL="169545">
              <a:lnSpc>
                <a:spcPct val="100000"/>
              </a:lnSpc>
              <a:spcBef>
                <a:spcPts val="800"/>
              </a:spcBef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июль</a:t>
            </a:r>
            <a:r>
              <a:rPr sz="2000" b="1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74005" y="3529838"/>
            <a:ext cx="3802379" cy="6350000"/>
            <a:chOff x="4874005" y="3529838"/>
            <a:chExt cx="3802379" cy="6350000"/>
          </a:xfrm>
        </p:grpSpPr>
        <p:sp>
          <p:nvSpPr>
            <p:cNvPr id="24" name="object 24"/>
            <p:cNvSpPr/>
            <p:nvPr/>
          </p:nvSpPr>
          <p:spPr>
            <a:xfrm>
              <a:off x="4886705" y="3542538"/>
              <a:ext cx="3776979" cy="6324600"/>
            </a:xfrm>
            <a:custGeom>
              <a:avLst/>
              <a:gdLst/>
              <a:ahLst/>
              <a:cxnLst/>
              <a:rect l="l" t="t" r="r" b="b"/>
              <a:pathLst>
                <a:path w="3776979" h="6324600">
                  <a:moveTo>
                    <a:pt x="3147060" y="0"/>
                  </a:moveTo>
                  <a:lnTo>
                    <a:pt x="629412" y="0"/>
                  </a:lnTo>
                  <a:lnTo>
                    <a:pt x="582440" y="1726"/>
                  </a:lnTo>
                  <a:lnTo>
                    <a:pt x="536405" y="6824"/>
                  </a:lnTo>
                  <a:lnTo>
                    <a:pt x="491430" y="15173"/>
                  </a:lnTo>
                  <a:lnTo>
                    <a:pt x="447635" y="26649"/>
                  </a:lnTo>
                  <a:lnTo>
                    <a:pt x="405142" y="41133"/>
                  </a:lnTo>
                  <a:lnTo>
                    <a:pt x="364074" y="58501"/>
                  </a:lnTo>
                  <a:lnTo>
                    <a:pt x="324552" y="78633"/>
                  </a:lnTo>
                  <a:lnTo>
                    <a:pt x="286697" y="101406"/>
                  </a:lnTo>
                  <a:lnTo>
                    <a:pt x="250632" y="126698"/>
                  </a:lnTo>
                  <a:lnTo>
                    <a:pt x="216477" y="154389"/>
                  </a:lnTo>
                  <a:lnTo>
                    <a:pt x="184356" y="184356"/>
                  </a:lnTo>
                  <a:lnTo>
                    <a:pt x="154389" y="216477"/>
                  </a:lnTo>
                  <a:lnTo>
                    <a:pt x="126698" y="250632"/>
                  </a:lnTo>
                  <a:lnTo>
                    <a:pt x="101406" y="286697"/>
                  </a:lnTo>
                  <a:lnTo>
                    <a:pt x="78633" y="324552"/>
                  </a:lnTo>
                  <a:lnTo>
                    <a:pt x="58501" y="364074"/>
                  </a:lnTo>
                  <a:lnTo>
                    <a:pt x="41133" y="405142"/>
                  </a:lnTo>
                  <a:lnTo>
                    <a:pt x="26649" y="447635"/>
                  </a:lnTo>
                  <a:lnTo>
                    <a:pt x="15173" y="491430"/>
                  </a:lnTo>
                  <a:lnTo>
                    <a:pt x="6824" y="536405"/>
                  </a:lnTo>
                  <a:lnTo>
                    <a:pt x="1726" y="582440"/>
                  </a:lnTo>
                  <a:lnTo>
                    <a:pt x="0" y="629411"/>
                  </a:lnTo>
                  <a:lnTo>
                    <a:pt x="0" y="5695175"/>
                  </a:lnTo>
                  <a:lnTo>
                    <a:pt x="1726" y="5742150"/>
                  </a:lnTo>
                  <a:lnTo>
                    <a:pt x="6824" y="5788187"/>
                  </a:lnTo>
                  <a:lnTo>
                    <a:pt x="15173" y="5833165"/>
                  </a:lnTo>
                  <a:lnTo>
                    <a:pt x="26649" y="5876962"/>
                  </a:lnTo>
                  <a:lnTo>
                    <a:pt x="41133" y="5919456"/>
                  </a:lnTo>
                  <a:lnTo>
                    <a:pt x="58501" y="5960526"/>
                  </a:lnTo>
                  <a:lnTo>
                    <a:pt x="78633" y="6000049"/>
                  </a:lnTo>
                  <a:lnTo>
                    <a:pt x="101406" y="6037904"/>
                  </a:lnTo>
                  <a:lnTo>
                    <a:pt x="126698" y="6073970"/>
                  </a:lnTo>
                  <a:lnTo>
                    <a:pt x="154389" y="6108125"/>
                  </a:lnTo>
                  <a:lnTo>
                    <a:pt x="184356" y="6140246"/>
                  </a:lnTo>
                  <a:lnTo>
                    <a:pt x="216477" y="6170213"/>
                  </a:lnTo>
                  <a:lnTo>
                    <a:pt x="250632" y="6197904"/>
                  </a:lnTo>
                  <a:lnTo>
                    <a:pt x="286697" y="6223196"/>
                  </a:lnTo>
                  <a:lnTo>
                    <a:pt x="324552" y="6245969"/>
                  </a:lnTo>
                  <a:lnTo>
                    <a:pt x="364074" y="6266100"/>
                  </a:lnTo>
                  <a:lnTo>
                    <a:pt x="405142" y="6283468"/>
                  </a:lnTo>
                  <a:lnTo>
                    <a:pt x="447635" y="6297950"/>
                  </a:lnTo>
                  <a:lnTo>
                    <a:pt x="491430" y="6309427"/>
                  </a:lnTo>
                  <a:lnTo>
                    <a:pt x="536405" y="6317775"/>
                  </a:lnTo>
                  <a:lnTo>
                    <a:pt x="582440" y="6322873"/>
                  </a:lnTo>
                  <a:lnTo>
                    <a:pt x="629412" y="6324599"/>
                  </a:lnTo>
                  <a:lnTo>
                    <a:pt x="3147060" y="6324599"/>
                  </a:lnTo>
                  <a:lnTo>
                    <a:pt x="3194031" y="6322873"/>
                  </a:lnTo>
                  <a:lnTo>
                    <a:pt x="3240066" y="6317775"/>
                  </a:lnTo>
                  <a:lnTo>
                    <a:pt x="3285041" y="6309427"/>
                  </a:lnTo>
                  <a:lnTo>
                    <a:pt x="3328836" y="6297950"/>
                  </a:lnTo>
                  <a:lnTo>
                    <a:pt x="3371329" y="6283468"/>
                  </a:lnTo>
                  <a:lnTo>
                    <a:pt x="3412397" y="6266100"/>
                  </a:lnTo>
                  <a:lnTo>
                    <a:pt x="3451919" y="6245969"/>
                  </a:lnTo>
                  <a:lnTo>
                    <a:pt x="3489774" y="6223196"/>
                  </a:lnTo>
                  <a:lnTo>
                    <a:pt x="3525839" y="6197904"/>
                  </a:lnTo>
                  <a:lnTo>
                    <a:pt x="3559994" y="6170213"/>
                  </a:lnTo>
                  <a:lnTo>
                    <a:pt x="3592115" y="6140246"/>
                  </a:lnTo>
                  <a:lnTo>
                    <a:pt x="3622082" y="6108125"/>
                  </a:lnTo>
                  <a:lnTo>
                    <a:pt x="3649773" y="6073970"/>
                  </a:lnTo>
                  <a:lnTo>
                    <a:pt x="3675065" y="6037904"/>
                  </a:lnTo>
                  <a:lnTo>
                    <a:pt x="3697838" y="6000049"/>
                  </a:lnTo>
                  <a:lnTo>
                    <a:pt x="3717970" y="5960526"/>
                  </a:lnTo>
                  <a:lnTo>
                    <a:pt x="3735338" y="5919456"/>
                  </a:lnTo>
                  <a:lnTo>
                    <a:pt x="3749822" y="5876962"/>
                  </a:lnTo>
                  <a:lnTo>
                    <a:pt x="3761298" y="5833165"/>
                  </a:lnTo>
                  <a:lnTo>
                    <a:pt x="3769647" y="5788187"/>
                  </a:lnTo>
                  <a:lnTo>
                    <a:pt x="3774745" y="5742150"/>
                  </a:lnTo>
                  <a:lnTo>
                    <a:pt x="3776472" y="5695175"/>
                  </a:lnTo>
                  <a:lnTo>
                    <a:pt x="3776472" y="629411"/>
                  </a:lnTo>
                  <a:lnTo>
                    <a:pt x="3774745" y="582440"/>
                  </a:lnTo>
                  <a:lnTo>
                    <a:pt x="3769647" y="536405"/>
                  </a:lnTo>
                  <a:lnTo>
                    <a:pt x="3761298" y="491430"/>
                  </a:lnTo>
                  <a:lnTo>
                    <a:pt x="3749822" y="447635"/>
                  </a:lnTo>
                  <a:lnTo>
                    <a:pt x="3735338" y="405142"/>
                  </a:lnTo>
                  <a:lnTo>
                    <a:pt x="3717970" y="364074"/>
                  </a:lnTo>
                  <a:lnTo>
                    <a:pt x="3697838" y="324552"/>
                  </a:lnTo>
                  <a:lnTo>
                    <a:pt x="3675065" y="286697"/>
                  </a:lnTo>
                  <a:lnTo>
                    <a:pt x="3649773" y="250632"/>
                  </a:lnTo>
                  <a:lnTo>
                    <a:pt x="3622082" y="216477"/>
                  </a:lnTo>
                  <a:lnTo>
                    <a:pt x="3592115" y="184356"/>
                  </a:lnTo>
                  <a:lnTo>
                    <a:pt x="3559994" y="154389"/>
                  </a:lnTo>
                  <a:lnTo>
                    <a:pt x="3525839" y="126698"/>
                  </a:lnTo>
                  <a:lnTo>
                    <a:pt x="3489774" y="101406"/>
                  </a:lnTo>
                  <a:lnTo>
                    <a:pt x="3451919" y="78633"/>
                  </a:lnTo>
                  <a:lnTo>
                    <a:pt x="3412397" y="58501"/>
                  </a:lnTo>
                  <a:lnTo>
                    <a:pt x="3371329" y="41133"/>
                  </a:lnTo>
                  <a:lnTo>
                    <a:pt x="3328836" y="26649"/>
                  </a:lnTo>
                  <a:lnTo>
                    <a:pt x="3285041" y="15173"/>
                  </a:lnTo>
                  <a:lnTo>
                    <a:pt x="3240066" y="6824"/>
                  </a:lnTo>
                  <a:lnTo>
                    <a:pt x="3194031" y="1726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86705" y="3542538"/>
              <a:ext cx="3776979" cy="6324600"/>
            </a:xfrm>
            <a:custGeom>
              <a:avLst/>
              <a:gdLst/>
              <a:ahLst/>
              <a:cxnLst/>
              <a:rect l="l" t="t" r="r" b="b"/>
              <a:pathLst>
                <a:path w="3776979" h="6324600">
                  <a:moveTo>
                    <a:pt x="0" y="629411"/>
                  </a:moveTo>
                  <a:lnTo>
                    <a:pt x="1726" y="582440"/>
                  </a:lnTo>
                  <a:lnTo>
                    <a:pt x="6824" y="536405"/>
                  </a:lnTo>
                  <a:lnTo>
                    <a:pt x="15173" y="491430"/>
                  </a:lnTo>
                  <a:lnTo>
                    <a:pt x="26649" y="447635"/>
                  </a:lnTo>
                  <a:lnTo>
                    <a:pt x="41133" y="405142"/>
                  </a:lnTo>
                  <a:lnTo>
                    <a:pt x="58501" y="364074"/>
                  </a:lnTo>
                  <a:lnTo>
                    <a:pt x="78633" y="324552"/>
                  </a:lnTo>
                  <a:lnTo>
                    <a:pt x="101406" y="286697"/>
                  </a:lnTo>
                  <a:lnTo>
                    <a:pt x="126698" y="250632"/>
                  </a:lnTo>
                  <a:lnTo>
                    <a:pt x="154389" y="216477"/>
                  </a:lnTo>
                  <a:lnTo>
                    <a:pt x="184356" y="184356"/>
                  </a:lnTo>
                  <a:lnTo>
                    <a:pt x="216477" y="154389"/>
                  </a:lnTo>
                  <a:lnTo>
                    <a:pt x="250632" y="126698"/>
                  </a:lnTo>
                  <a:lnTo>
                    <a:pt x="286697" y="101406"/>
                  </a:lnTo>
                  <a:lnTo>
                    <a:pt x="324552" y="78633"/>
                  </a:lnTo>
                  <a:lnTo>
                    <a:pt x="364074" y="58501"/>
                  </a:lnTo>
                  <a:lnTo>
                    <a:pt x="405142" y="41133"/>
                  </a:lnTo>
                  <a:lnTo>
                    <a:pt x="447635" y="26649"/>
                  </a:lnTo>
                  <a:lnTo>
                    <a:pt x="491430" y="15173"/>
                  </a:lnTo>
                  <a:lnTo>
                    <a:pt x="536405" y="6824"/>
                  </a:lnTo>
                  <a:lnTo>
                    <a:pt x="582440" y="1726"/>
                  </a:lnTo>
                  <a:lnTo>
                    <a:pt x="629412" y="0"/>
                  </a:lnTo>
                  <a:lnTo>
                    <a:pt x="3147060" y="0"/>
                  </a:lnTo>
                  <a:lnTo>
                    <a:pt x="3194031" y="1726"/>
                  </a:lnTo>
                  <a:lnTo>
                    <a:pt x="3240066" y="6824"/>
                  </a:lnTo>
                  <a:lnTo>
                    <a:pt x="3285041" y="15173"/>
                  </a:lnTo>
                  <a:lnTo>
                    <a:pt x="3328836" y="26649"/>
                  </a:lnTo>
                  <a:lnTo>
                    <a:pt x="3371329" y="41133"/>
                  </a:lnTo>
                  <a:lnTo>
                    <a:pt x="3412397" y="58501"/>
                  </a:lnTo>
                  <a:lnTo>
                    <a:pt x="3451919" y="78633"/>
                  </a:lnTo>
                  <a:lnTo>
                    <a:pt x="3489774" y="101406"/>
                  </a:lnTo>
                  <a:lnTo>
                    <a:pt x="3525839" y="126698"/>
                  </a:lnTo>
                  <a:lnTo>
                    <a:pt x="3559994" y="154389"/>
                  </a:lnTo>
                  <a:lnTo>
                    <a:pt x="3592115" y="184356"/>
                  </a:lnTo>
                  <a:lnTo>
                    <a:pt x="3622082" y="216477"/>
                  </a:lnTo>
                  <a:lnTo>
                    <a:pt x="3649773" y="250632"/>
                  </a:lnTo>
                  <a:lnTo>
                    <a:pt x="3675065" y="286697"/>
                  </a:lnTo>
                  <a:lnTo>
                    <a:pt x="3697838" y="324552"/>
                  </a:lnTo>
                  <a:lnTo>
                    <a:pt x="3717970" y="364074"/>
                  </a:lnTo>
                  <a:lnTo>
                    <a:pt x="3735338" y="405142"/>
                  </a:lnTo>
                  <a:lnTo>
                    <a:pt x="3749822" y="447635"/>
                  </a:lnTo>
                  <a:lnTo>
                    <a:pt x="3761298" y="491430"/>
                  </a:lnTo>
                  <a:lnTo>
                    <a:pt x="3769647" y="536405"/>
                  </a:lnTo>
                  <a:lnTo>
                    <a:pt x="3774745" y="582440"/>
                  </a:lnTo>
                  <a:lnTo>
                    <a:pt x="3776472" y="629411"/>
                  </a:lnTo>
                  <a:lnTo>
                    <a:pt x="3776472" y="5695175"/>
                  </a:lnTo>
                  <a:lnTo>
                    <a:pt x="3774745" y="5742150"/>
                  </a:lnTo>
                  <a:lnTo>
                    <a:pt x="3769647" y="5788187"/>
                  </a:lnTo>
                  <a:lnTo>
                    <a:pt x="3761298" y="5833165"/>
                  </a:lnTo>
                  <a:lnTo>
                    <a:pt x="3749822" y="5876962"/>
                  </a:lnTo>
                  <a:lnTo>
                    <a:pt x="3735338" y="5919456"/>
                  </a:lnTo>
                  <a:lnTo>
                    <a:pt x="3717970" y="5960526"/>
                  </a:lnTo>
                  <a:lnTo>
                    <a:pt x="3697838" y="6000049"/>
                  </a:lnTo>
                  <a:lnTo>
                    <a:pt x="3675065" y="6037904"/>
                  </a:lnTo>
                  <a:lnTo>
                    <a:pt x="3649773" y="6073970"/>
                  </a:lnTo>
                  <a:lnTo>
                    <a:pt x="3622082" y="6108125"/>
                  </a:lnTo>
                  <a:lnTo>
                    <a:pt x="3592115" y="6140246"/>
                  </a:lnTo>
                  <a:lnTo>
                    <a:pt x="3559994" y="6170213"/>
                  </a:lnTo>
                  <a:lnTo>
                    <a:pt x="3525839" y="6197904"/>
                  </a:lnTo>
                  <a:lnTo>
                    <a:pt x="3489774" y="6223196"/>
                  </a:lnTo>
                  <a:lnTo>
                    <a:pt x="3451919" y="6245969"/>
                  </a:lnTo>
                  <a:lnTo>
                    <a:pt x="3412397" y="6266100"/>
                  </a:lnTo>
                  <a:lnTo>
                    <a:pt x="3371329" y="6283468"/>
                  </a:lnTo>
                  <a:lnTo>
                    <a:pt x="3328836" y="6297950"/>
                  </a:lnTo>
                  <a:lnTo>
                    <a:pt x="3285041" y="6309427"/>
                  </a:lnTo>
                  <a:lnTo>
                    <a:pt x="3240066" y="6317775"/>
                  </a:lnTo>
                  <a:lnTo>
                    <a:pt x="3194031" y="6322873"/>
                  </a:lnTo>
                  <a:lnTo>
                    <a:pt x="3147060" y="6324599"/>
                  </a:lnTo>
                  <a:lnTo>
                    <a:pt x="629412" y="6324599"/>
                  </a:lnTo>
                  <a:lnTo>
                    <a:pt x="582440" y="6322873"/>
                  </a:lnTo>
                  <a:lnTo>
                    <a:pt x="536405" y="6317775"/>
                  </a:lnTo>
                  <a:lnTo>
                    <a:pt x="491430" y="6309427"/>
                  </a:lnTo>
                  <a:lnTo>
                    <a:pt x="447635" y="6297950"/>
                  </a:lnTo>
                  <a:lnTo>
                    <a:pt x="405142" y="6283468"/>
                  </a:lnTo>
                  <a:lnTo>
                    <a:pt x="364074" y="6266100"/>
                  </a:lnTo>
                  <a:lnTo>
                    <a:pt x="324552" y="6245969"/>
                  </a:lnTo>
                  <a:lnTo>
                    <a:pt x="286697" y="6223196"/>
                  </a:lnTo>
                  <a:lnTo>
                    <a:pt x="250632" y="6197904"/>
                  </a:lnTo>
                  <a:lnTo>
                    <a:pt x="216477" y="6170213"/>
                  </a:lnTo>
                  <a:lnTo>
                    <a:pt x="184356" y="6140246"/>
                  </a:lnTo>
                  <a:lnTo>
                    <a:pt x="154389" y="6108125"/>
                  </a:lnTo>
                  <a:lnTo>
                    <a:pt x="126698" y="6073970"/>
                  </a:lnTo>
                  <a:lnTo>
                    <a:pt x="101406" y="6037904"/>
                  </a:lnTo>
                  <a:lnTo>
                    <a:pt x="78633" y="6000049"/>
                  </a:lnTo>
                  <a:lnTo>
                    <a:pt x="58501" y="5960526"/>
                  </a:lnTo>
                  <a:lnTo>
                    <a:pt x="41133" y="5919456"/>
                  </a:lnTo>
                  <a:lnTo>
                    <a:pt x="26649" y="5876962"/>
                  </a:lnTo>
                  <a:lnTo>
                    <a:pt x="15173" y="5833165"/>
                  </a:lnTo>
                  <a:lnTo>
                    <a:pt x="6824" y="5788187"/>
                  </a:lnTo>
                  <a:lnTo>
                    <a:pt x="1726" y="5742150"/>
                  </a:lnTo>
                  <a:lnTo>
                    <a:pt x="0" y="5695175"/>
                  </a:lnTo>
                  <a:lnTo>
                    <a:pt x="0" y="6294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395714" y="3529838"/>
            <a:ext cx="3803650" cy="6350000"/>
            <a:chOff x="9395714" y="3529838"/>
            <a:chExt cx="3803650" cy="6350000"/>
          </a:xfrm>
        </p:grpSpPr>
        <p:sp>
          <p:nvSpPr>
            <p:cNvPr id="27" name="object 27"/>
            <p:cNvSpPr/>
            <p:nvPr/>
          </p:nvSpPr>
          <p:spPr>
            <a:xfrm>
              <a:off x="9408414" y="3542538"/>
              <a:ext cx="3778250" cy="6324600"/>
            </a:xfrm>
            <a:custGeom>
              <a:avLst/>
              <a:gdLst/>
              <a:ahLst/>
              <a:cxnLst/>
              <a:rect l="l" t="t" r="r" b="b"/>
              <a:pathLst>
                <a:path w="3778250" h="6324600">
                  <a:moveTo>
                    <a:pt x="3148329" y="0"/>
                  </a:moveTo>
                  <a:lnTo>
                    <a:pt x="629665" y="0"/>
                  </a:lnTo>
                  <a:lnTo>
                    <a:pt x="582676" y="1727"/>
                  </a:lnTo>
                  <a:lnTo>
                    <a:pt x="536625" y="6827"/>
                  </a:lnTo>
                  <a:lnTo>
                    <a:pt x="491632" y="15179"/>
                  </a:lnTo>
                  <a:lnTo>
                    <a:pt x="447820" y="26661"/>
                  </a:lnTo>
                  <a:lnTo>
                    <a:pt x="405311" y="41151"/>
                  </a:lnTo>
                  <a:lnTo>
                    <a:pt x="364227" y="58527"/>
                  </a:lnTo>
                  <a:lnTo>
                    <a:pt x="324689" y="78667"/>
                  </a:lnTo>
                  <a:lnTo>
                    <a:pt x="286819" y="101450"/>
                  </a:lnTo>
                  <a:lnTo>
                    <a:pt x="250738" y="126753"/>
                  </a:lnTo>
                  <a:lnTo>
                    <a:pt x="216570" y="154456"/>
                  </a:lnTo>
                  <a:lnTo>
                    <a:pt x="184435" y="184435"/>
                  </a:lnTo>
                  <a:lnTo>
                    <a:pt x="154456" y="216570"/>
                  </a:lnTo>
                  <a:lnTo>
                    <a:pt x="126753" y="250738"/>
                  </a:lnTo>
                  <a:lnTo>
                    <a:pt x="101450" y="286819"/>
                  </a:lnTo>
                  <a:lnTo>
                    <a:pt x="78667" y="324689"/>
                  </a:lnTo>
                  <a:lnTo>
                    <a:pt x="58527" y="364227"/>
                  </a:lnTo>
                  <a:lnTo>
                    <a:pt x="41151" y="405311"/>
                  </a:lnTo>
                  <a:lnTo>
                    <a:pt x="26661" y="447820"/>
                  </a:lnTo>
                  <a:lnTo>
                    <a:pt x="15179" y="491632"/>
                  </a:lnTo>
                  <a:lnTo>
                    <a:pt x="6827" y="536625"/>
                  </a:lnTo>
                  <a:lnTo>
                    <a:pt x="1727" y="582676"/>
                  </a:lnTo>
                  <a:lnTo>
                    <a:pt x="0" y="629665"/>
                  </a:lnTo>
                  <a:lnTo>
                    <a:pt x="0" y="5694921"/>
                  </a:lnTo>
                  <a:lnTo>
                    <a:pt x="1727" y="5741915"/>
                  </a:lnTo>
                  <a:lnTo>
                    <a:pt x="6827" y="5787971"/>
                  </a:lnTo>
                  <a:lnTo>
                    <a:pt x="15179" y="5832967"/>
                  </a:lnTo>
                  <a:lnTo>
                    <a:pt x="26661" y="5876781"/>
                  </a:lnTo>
                  <a:lnTo>
                    <a:pt x="41151" y="5919292"/>
                  </a:lnTo>
                  <a:lnTo>
                    <a:pt x="58527" y="5960378"/>
                  </a:lnTo>
                  <a:lnTo>
                    <a:pt x="78667" y="5999918"/>
                  </a:lnTo>
                  <a:lnTo>
                    <a:pt x="101450" y="6037788"/>
                  </a:lnTo>
                  <a:lnTo>
                    <a:pt x="126753" y="6073869"/>
                  </a:lnTo>
                  <a:lnTo>
                    <a:pt x="154456" y="6108037"/>
                  </a:lnTo>
                  <a:lnTo>
                    <a:pt x="184435" y="6140172"/>
                  </a:lnTo>
                  <a:lnTo>
                    <a:pt x="216570" y="6170151"/>
                  </a:lnTo>
                  <a:lnTo>
                    <a:pt x="250738" y="6197852"/>
                  </a:lnTo>
                  <a:lnTo>
                    <a:pt x="286819" y="6223155"/>
                  </a:lnTo>
                  <a:lnTo>
                    <a:pt x="324689" y="6245937"/>
                  </a:lnTo>
                  <a:lnTo>
                    <a:pt x="364227" y="6266076"/>
                  </a:lnTo>
                  <a:lnTo>
                    <a:pt x="405311" y="6283451"/>
                  </a:lnTo>
                  <a:lnTo>
                    <a:pt x="447820" y="6297940"/>
                  </a:lnTo>
                  <a:lnTo>
                    <a:pt x="491632" y="6309421"/>
                  </a:lnTo>
                  <a:lnTo>
                    <a:pt x="536625" y="6317772"/>
                  </a:lnTo>
                  <a:lnTo>
                    <a:pt x="582676" y="6322872"/>
                  </a:lnTo>
                  <a:lnTo>
                    <a:pt x="629665" y="6324599"/>
                  </a:lnTo>
                  <a:lnTo>
                    <a:pt x="3148329" y="6324599"/>
                  </a:lnTo>
                  <a:lnTo>
                    <a:pt x="3195319" y="6322872"/>
                  </a:lnTo>
                  <a:lnTo>
                    <a:pt x="3241370" y="6317772"/>
                  </a:lnTo>
                  <a:lnTo>
                    <a:pt x="3286363" y="6309421"/>
                  </a:lnTo>
                  <a:lnTo>
                    <a:pt x="3330175" y="6297940"/>
                  </a:lnTo>
                  <a:lnTo>
                    <a:pt x="3372684" y="6283451"/>
                  </a:lnTo>
                  <a:lnTo>
                    <a:pt x="3413768" y="6266076"/>
                  </a:lnTo>
                  <a:lnTo>
                    <a:pt x="3453306" y="6245937"/>
                  </a:lnTo>
                  <a:lnTo>
                    <a:pt x="3491176" y="6223155"/>
                  </a:lnTo>
                  <a:lnTo>
                    <a:pt x="3527257" y="6197852"/>
                  </a:lnTo>
                  <a:lnTo>
                    <a:pt x="3561425" y="6170151"/>
                  </a:lnTo>
                  <a:lnTo>
                    <a:pt x="3593560" y="6140172"/>
                  </a:lnTo>
                  <a:lnTo>
                    <a:pt x="3623539" y="6108037"/>
                  </a:lnTo>
                  <a:lnTo>
                    <a:pt x="3651242" y="6073869"/>
                  </a:lnTo>
                  <a:lnTo>
                    <a:pt x="3676545" y="6037788"/>
                  </a:lnTo>
                  <a:lnTo>
                    <a:pt x="3699328" y="5999918"/>
                  </a:lnTo>
                  <a:lnTo>
                    <a:pt x="3719468" y="5960378"/>
                  </a:lnTo>
                  <a:lnTo>
                    <a:pt x="3736844" y="5919292"/>
                  </a:lnTo>
                  <a:lnTo>
                    <a:pt x="3751334" y="5876781"/>
                  </a:lnTo>
                  <a:lnTo>
                    <a:pt x="3762816" y="5832967"/>
                  </a:lnTo>
                  <a:lnTo>
                    <a:pt x="3771168" y="5787971"/>
                  </a:lnTo>
                  <a:lnTo>
                    <a:pt x="3776268" y="5741915"/>
                  </a:lnTo>
                  <a:lnTo>
                    <a:pt x="3777995" y="5694921"/>
                  </a:lnTo>
                  <a:lnTo>
                    <a:pt x="3777995" y="629665"/>
                  </a:lnTo>
                  <a:lnTo>
                    <a:pt x="3776268" y="582676"/>
                  </a:lnTo>
                  <a:lnTo>
                    <a:pt x="3771168" y="536625"/>
                  </a:lnTo>
                  <a:lnTo>
                    <a:pt x="3762816" y="491632"/>
                  </a:lnTo>
                  <a:lnTo>
                    <a:pt x="3751334" y="447820"/>
                  </a:lnTo>
                  <a:lnTo>
                    <a:pt x="3736844" y="405311"/>
                  </a:lnTo>
                  <a:lnTo>
                    <a:pt x="3719468" y="364227"/>
                  </a:lnTo>
                  <a:lnTo>
                    <a:pt x="3699328" y="324689"/>
                  </a:lnTo>
                  <a:lnTo>
                    <a:pt x="3676545" y="286819"/>
                  </a:lnTo>
                  <a:lnTo>
                    <a:pt x="3651242" y="250738"/>
                  </a:lnTo>
                  <a:lnTo>
                    <a:pt x="3623539" y="216570"/>
                  </a:lnTo>
                  <a:lnTo>
                    <a:pt x="3593560" y="184435"/>
                  </a:lnTo>
                  <a:lnTo>
                    <a:pt x="3561425" y="154456"/>
                  </a:lnTo>
                  <a:lnTo>
                    <a:pt x="3527257" y="126753"/>
                  </a:lnTo>
                  <a:lnTo>
                    <a:pt x="3491176" y="101450"/>
                  </a:lnTo>
                  <a:lnTo>
                    <a:pt x="3453306" y="78667"/>
                  </a:lnTo>
                  <a:lnTo>
                    <a:pt x="3413768" y="58527"/>
                  </a:lnTo>
                  <a:lnTo>
                    <a:pt x="3372684" y="41151"/>
                  </a:lnTo>
                  <a:lnTo>
                    <a:pt x="3330175" y="26661"/>
                  </a:lnTo>
                  <a:lnTo>
                    <a:pt x="3286363" y="15179"/>
                  </a:lnTo>
                  <a:lnTo>
                    <a:pt x="3241370" y="6827"/>
                  </a:lnTo>
                  <a:lnTo>
                    <a:pt x="3195319" y="1727"/>
                  </a:lnTo>
                  <a:lnTo>
                    <a:pt x="3148329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08414" y="3542538"/>
              <a:ext cx="3778250" cy="6324600"/>
            </a:xfrm>
            <a:custGeom>
              <a:avLst/>
              <a:gdLst/>
              <a:ahLst/>
              <a:cxnLst/>
              <a:rect l="l" t="t" r="r" b="b"/>
              <a:pathLst>
                <a:path w="3778250" h="6324600">
                  <a:moveTo>
                    <a:pt x="0" y="629665"/>
                  </a:moveTo>
                  <a:lnTo>
                    <a:pt x="1727" y="582676"/>
                  </a:lnTo>
                  <a:lnTo>
                    <a:pt x="6827" y="536625"/>
                  </a:lnTo>
                  <a:lnTo>
                    <a:pt x="15179" y="491632"/>
                  </a:lnTo>
                  <a:lnTo>
                    <a:pt x="26661" y="447820"/>
                  </a:lnTo>
                  <a:lnTo>
                    <a:pt x="41151" y="405311"/>
                  </a:lnTo>
                  <a:lnTo>
                    <a:pt x="58527" y="364227"/>
                  </a:lnTo>
                  <a:lnTo>
                    <a:pt x="78667" y="324689"/>
                  </a:lnTo>
                  <a:lnTo>
                    <a:pt x="101450" y="286819"/>
                  </a:lnTo>
                  <a:lnTo>
                    <a:pt x="126753" y="250738"/>
                  </a:lnTo>
                  <a:lnTo>
                    <a:pt x="154456" y="216570"/>
                  </a:lnTo>
                  <a:lnTo>
                    <a:pt x="184435" y="184435"/>
                  </a:lnTo>
                  <a:lnTo>
                    <a:pt x="216570" y="154456"/>
                  </a:lnTo>
                  <a:lnTo>
                    <a:pt x="250738" y="126753"/>
                  </a:lnTo>
                  <a:lnTo>
                    <a:pt x="286819" y="101450"/>
                  </a:lnTo>
                  <a:lnTo>
                    <a:pt x="324689" y="78667"/>
                  </a:lnTo>
                  <a:lnTo>
                    <a:pt x="364227" y="58527"/>
                  </a:lnTo>
                  <a:lnTo>
                    <a:pt x="405311" y="41151"/>
                  </a:lnTo>
                  <a:lnTo>
                    <a:pt x="447820" y="26661"/>
                  </a:lnTo>
                  <a:lnTo>
                    <a:pt x="491632" y="15179"/>
                  </a:lnTo>
                  <a:lnTo>
                    <a:pt x="536625" y="6827"/>
                  </a:lnTo>
                  <a:lnTo>
                    <a:pt x="582676" y="1727"/>
                  </a:lnTo>
                  <a:lnTo>
                    <a:pt x="629665" y="0"/>
                  </a:lnTo>
                  <a:lnTo>
                    <a:pt x="3148329" y="0"/>
                  </a:lnTo>
                  <a:lnTo>
                    <a:pt x="3195319" y="1727"/>
                  </a:lnTo>
                  <a:lnTo>
                    <a:pt x="3241370" y="6827"/>
                  </a:lnTo>
                  <a:lnTo>
                    <a:pt x="3286363" y="15179"/>
                  </a:lnTo>
                  <a:lnTo>
                    <a:pt x="3330175" y="26661"/>
                  </a:lnTo>
                  <a:lnTo>
                    <a:pt x="3372684" y="41151"/>
                  </a:lnTo>
                  <a:lnTo>
                    <a:pt x="3413768" y="58527"/>
                  </a:lnTo>
                  <a:lnTo>
                    <a:pt x="3453306" y="78667"/>
                  </a:lnTo>
                  <a:lnTo>
                    <a:pt x="3491176" y="101450"/>
                  </a:lnTo>
                  <a:lnTo>
                    <a:pt x="3527257" y="126753"/>
                  </a:lnTo>
                  <a:lnTo>
                    <a:pt x="3561425" y="154456"/>
                  </a:lnTo>
                  <a:lnTo>
                    <a:pt x="3593560" y="184435"/>
                  </a:lnTo>
                  <a:lnTo>
                    <a:pt x="3623539" y="216570"/>
                  </a:lnTo>
                  <a:lnTo>
                    <a:pt x="3651242" y="250738"/>
                  </a:lnTo>
                  <a:lnTo>
                    <a:pt x="3676545" y="286819"/>
                  </a:lnTo>
                  <a:lnTo>
                    <a:pt x="3699328" y="324689"/>
                  </a:lnTo>
                  <a:lnTo>
                    <a:pt x="3719468" y="364227"/>
                  </a:lnTo>
                  <a:lnTo>
                    <a:pt x="3736844" y="405311"/>
                  </a:lnTo>
                  <a:lnTo>
                    <a:pt x="3751334" y="447820"/>
                  </a:lnTo>
                  <a:lnTo>
                    <a:pt x="3762816" y="491632"/>
                  </a:lnTo>
                  <a:lnTo>
                    <a:pt x="3771168" y="536625"/>
                  </a:lnTo>
                  <a:lnTo>
                    <a:pt x="3776268" y="582676"/>
                  </a:lnTo>
                  <a:lnTo>
                    <a:pt x="3777995" y="629665"/>
                  </a:lnTo>
                  <a:lnTo>
                    <a:pt x="3777995" y="5694921"/>
                  </a:lnTo>
                  <a:lnTo>
                    <a:pt x="3776268" y="5741915"/>
                  </a:lnTo>
                  <a:lnTo>
                    <a:pt x="3771168" y="5787971"/>
                  </a:lnTo>
                  <a:lnTo>
                    <a:pt x="3762816" y="5832967"/>
                  </a:lnTo>
                  <a:lnTo>
                    <a:pt x="3751334" y="5876781"/>
                  </a:lnTo>
                  <a:lnTo>
                    <a:pt x="3736844" y="5919292"/>
                  </a:lnTo>
                  <a:lnTo>
                    <a:pt x="3719468" y="5960378"/>
                  </a:lnTo>
                  <a:lnTo>
                    <a:pt x="3699328" y="5999918"/>
                  </a:lnTo>
                  <a:lnTo>
                    <a:pt x="3676545" y="6037788"/>
                  </a:lnTo>
                  <a:lnTo>
                    <a:pt x="3651242" y="6073869"/>
                  </a:lnTo>
                  <a:lnTo>
                    <a:pt x="3623539" y="6108037"/>
                  </a:lnTo>
                  <a:lnTo>
                    <a:pt x="3593560" y="6140172"/>
                  </a:lnTo>
                  <a:lnTo>
                    <a:pt x="3561425" y="6170151"/>
                  </a:lnTo>
                  <a:lnTo>
                    <a:pt x="3527257" y="6197852"/>
                  </a:lnTo>
                  <a:lnTo>
                    <a:pt x="3491176" y="6223155"/>
                  </a:lnTo>
                  <a:lnTo>
                    <a:pt x="3453306" y="6245937"/>
                  </a:lnTo>
                  <a:lnTo>
                    <a:pt x="3413768" y="6266076"/>
                  </a:lnTo>
                  <a:lnTo>
                    <a:pt x="3372684" y="6283451"/>
                  </a:lnTo>
                  <a:lnTo>
                    <a:pt x="3330175" y="6297940"/>
                  </a:lnTo>
                  <a:lnTo>
                    <a:pt x="3286363" y="6309421"/>
                  </a:lnTo>
                  <a:lnTo>
                    <a:pt x="3241370" y="6317772"/>
                  </a:lnTo>
                  <a:lnTo>
                    <a:pt x="3195319" y="6322872"/>
                  </a:lnTo>
                  <a:lnTo>
                    <a:pt x="3148329" y="6324599"/>
                  </a:lnTo>
                  <a:lnTo>
                    <a:pt x="629665" y="6324599"/>
                  </a:lnTo>
                  <a:lnTo>
                    <a:pt x="582676" y="6322872"/>
                  </a:lnTo>
                  <a:lnTo>
                    <a:pt x="536625" y="6317772"/>
                  </a:lnTo>
                  <a:lnTo>
                    <a:pt x="491632" y="6309421"/>
                  </a:lnTo>
                  <a:lnTo>
                    <a:pt x="447820" y="6297940"/>
                  </a:lnTo>
                  <a:lnTo>
                    <a:pt x="405311" y="6283451"/>
                  </a:lnTo>
                  <a:lnTo>
                    <a:pt x="364227" y="6266076"/>
                  </a:lnTo>
                  <a:lnTo>
                    <a:pt x="324689" y="6245937"/>
                  </a:lnTo>
                  <a:lnTo>
                    <a:pt x="286819" y="6223155"/>
                  </a:lnTo>
                  <a:lnTo>
                    <a:pt x="250738" y="6197852"/>
                  </a:lnTo>
                  <a:lnTo>
                    <a:pt x="216570" y="6170151"/>
                  </a:lnTo>
                  <a:lnTo>
                    <a:pt x="184435" y="6140172"/>
                  </a:lnTo>
                  <a:lnTo>
                    <a:pt x="154456" y="6108037"/>
                  </a:lnTo>
                  <a:lnTo>
                    <a:pt x="126753" y="6073869"/>
                  </a:lnTo>
                  <a:lnTo>
                    <a:pt x="101450" y="6037788"/>
                  </a:lnTo>
                  <a:lnTo>
                    <a:pt x="78667" y="5999918"/>
                  </a:lnTo>
                  <a:lnTo>
                    <a:pt x="58527" y="5960378"/>
                  </a:lnTo>
                  <a:lnTo>
                    <a:pt x="41151" y="5919292"/>
                  </a:lnTo>
                  <a:lnTo>
                    <a:pt x="26661" y="5876781"/>
                  </a:lnTo>
                  <a:lnTo>
                    <a:pt x="15179" y="5832967"/>
                  </a:lnTo>
                  <a:lnTo>
                    <a:pt x="6827" y="5787971"/>
                  </a:lnTo>
                  <a:lnTo>
                    <a:pt x="1727" y="5741915"/>
                  </a:lnTo>
                  <a:lnTo>
                    <a:pt x="0" y="5694921"/>
                  </a:lnTo>
                  <a:lnTo>
                    <a:pt x="0" y="62966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149069" y="3529838"/>
            <a:ext cx="3802379" cy="6350000"/>
            <a:chOff x="14149069" y="3529838"/>
            <a:chExt cx="3802379" cy="6350000"/>
          </a:xfrm>
        </p:grpSpPr>
        <p:sp>
          <p:nvSpPr>
            <p:cNvPr id="30" name="object 30"/>
            <p:cNvSpPr/>
            <p:nvPr/>
          </p:nvSpPr>
          <p:spPr>
            <a:xfrm>
              <a:off x="14161769" y="3542538"/>
              <a:ext cx="3776979" cy="6324600"/>
            </a:xfrm>
            <a:custGeom>
              <a:avLst/>
              <a:gdLst/>
              <a:ahLst/>
              <a:cxnLst/>
              <a:rect l="l" t="t" r="r" b="b"/>
              <a:pathLst>
                <a:path w="3776980" h="6324600">
                  <a:moveTo>
                    <a:pt x="3147060" y="0"/>
                  </a:moveTo>
                  <a:lnTo>
                    <a:pt x="629412" y="0"/>
                  </a:lnTo>
                  <a:lnTo>
                    <a:pt x="582440" y="1726"/>
                  </a:lnTo>
                  <a:lnTo>
                    <a:pt x="536405" y="6824"/>
                  </a:lnTo>
                  <a:lnTo>
                    <a:pt x="491430" y="15173"/>
                  </a:lnTo>
                  <a:lnTo>
                    <a:pt x="447635" y="26649"/>
                  </a:lnTo>
                  <a:lnTo>
                    <a:pt x="405142" y="41133"/>
                  </a:lnTo>
                  <a:lnTo>
                    <a:pt x="364074" y="58501"/>
                  </a:lnTo>
                  <a:lnTo>
                    <a:pt x="324552" y="78633"/>
                  </a:lnTo>
                  <a:lnTo>
                    <a:pt x="286697" y="101406"/>
                  </a:lnTo>
                  <a:lnTo>
                    <a:pt x="250632" y="126698"/>
                  </a:lnTo>
                  <a:lnTo>
                    <a:pt x="216477" y="154389"/>
                  </a:lnTo>
                  <a:lnTo>
                    <a:pt x="184356" y="184356"/>
                  </a:lnTo>
                  <a:lnTo>
                    <a:pt x="154389" y="216477"/>
                  </a:lnTo>
                  <a:lnTo>
                    <a:pt x="126698" y="250632"/>
                  </a:lnTo>
                  <a:lnTo>
                    <a:pt x="101406" y="286697"/>
                  </a:lnTo>
                  <a:lnTo>
                    <a:pt x="78633" y="324552"/>
                  </a:lnTo>
                  <a:lnTo>
                    <a:pt x="58501" y="364074"/>
                  </a:lnTo>
                  <a:lnTo>
                    <a:pt x="41133" y="405142"/>
                  </a:lnTo>
                  <a:lnTo>
                    <a:pt x="26649" y="447635"/>
                  </a:lnTo>
                  <a:lnTo>
                    <a:pt x="15173" y="491430"/>
                  </a:lnTo>
                  <a:lnTo>
                    <a:pt x="6824" y="536405"/>
                  </a:lnTo>
                  <a:lnTo>
                    <a:pt x="1726" y="582440"/>
                  </a:lnTo>
                  <a:lnTo>
                    <a:pt x="0" y="629411"/>
                  </a:lnTo>
                  <a:lnTo>
                    <a:pt x="0" y="5695175"/>
                  </a:lnTo>
                  <a:lnTo>
                    <a:pt x="1726" y="5742150"/>
                  </a:lnTo>
                  <a:lnTo>
                    <a:pt x="6824" y="5788187"/>
                  </a:lnTo>
                  <a:lnTo>
                    <a:pt x="15173" y="5833165"/>
                  </a:lnTo>
                  <a:lnTo>
                    <a:pt x="26649" y="5876962"/>
                  </a:lnTo>
                  <a:lnTo>
                    <a:pt x="41133" y="5919456"/>
                  </a:lnTo>
                  <a:lnTo>
                    <a:pt x="58501" y="5960526"/>
                  </a:lnTo>
                  <a:lnTo>
                    <a:pt x="78633" y="6000049"/>
                  </a:lnTo>
                  <a:lnTo>
                    <a:pt x="101406" y="6037904"/>
                  </a:lnTo>
                  <a:lnTo>
                    <a:pt x="126698" y="6073970"/>
                  </a:lnTo>
                  <a:lnTo>
                    <a:pt x="154389" y="6108125"/>
                  </a:lnTo>
                  <a:lnTo>
                    <a:pt x="184356" y="6140246"/>
                  </a:lnTo>
                  <a:lnTo>
                    <a:pt x="216477" y="6170213"/>
                  </a:lnTo>
                  <a:lnTo>
                    <a:pt x="250632" y="6197904"/>
                  </a:lnTo>
                  <a:lnTo>
                    <a:pt x="286697" y="6223196"/>
                  </a:lnTo>
                  <a:lnTo>
                    <a:pt x="324552" y="6245969"/>
                  </a:lnTo>
                  <a:lnTo>
                    <a:pt x="364074" y="6266100"/>
                  </a:lnTo>
                  <a:lnTo>
                    <a:pt x="405142" y="6283468"/>
                  </a:lnTo>
                  <a:lnTo>
                    <a:pt x="447635" y="6297950"/>
                  </a:lnTo>
                  <a:lnTo>
                    <a:pt x="491430" y="6309427"/>
                  </a:lnTo>
                  <a:lnTo>
                    <a:pt x="536405" y="6317775"/>
                  </a:lnTo>
                  <a:lnTo>
                    <a:pt x="582440" y="6322873"/>
                  </a:lnTo>
                  <a:lnTo>
                    <a:pt x="629412" y="6324599"/>
                  </a:lnTo>
                  <a:lnTo>
                    <a:pt x="3147060" y="6324599"/>
                  </a:lnTo>
                  <a:lnTo>
                    <a:pt x="3194031" y="6322873"/>
                  </a:lnTo>
                  <a:lnTo>
                    <a:pt x="3240066" y="6317775"/>
                  </a:lnTo>
                  <a:lnTo>
                    <a:pt x="3285041" y="6309427"/>
                  </a:lnTo>
                  <a:lnTo>
                    <a:pt x="3328836" y="6297950"/>
                  </a:lnTo>
                  <a:lnTo>
                    <a:pt x="3371329" y="6283468"/>
                  </a:lnTo>
                  <a:lnTo>
                    <a:pt x="3412397" y="6266100"/>
                  </a:lnTo>
                  <a:lnTo>
                    <a:pt x="3451919" y="6245969"/>
                  </a:lnTo>
                  <a:lnTo>
                    <a:pt x="3489774" y="6223196"/>
                  </a:lnTo>
                  <a:lnTo>
                    <a:pt x="3525839" y="6197904"/>
                  </a:lnTo>
                  <a:lnTo>
                    <a:pt x="3559994" y="6170213"/>
                  </a:lnTo>
                  <a:lnTo>
                    <a:pt x="3592115" y="6140246"/>
                  </a:lnTo>
                  <a:lnTo>
                    <a:pt x="3622082" y="6108125"/>
                  </a:lnTo>
                  <a:lnTo>
                    <a:pt x="3649773" y="6073970"/>
                  </a:lnTo>
                  <a:lnTo>
                    <a:pt x="3675065" y="6037904"/>
                  </a:lnTo>
                  <a:lnTo>
                    <a:pt x="3697838" y="6000049"/>
                  </a:lnTo>
                  <a:lnTo>
                    <a:pt x="3717970" y="5960526"/>
                  </a:lnTo>
                  <a:lnTo>
                    <a:pt x="3735338" y="5919456"/>
                  </a:lnTo>
                  <a:lnTo>
                    <a:pt x="3749822" y="5876962"/>
                  </a:lnTo>
                  <a:lnTo>
                    <a:pt x="3761298" y="5833165"/>
                  </a:lnTo>
                  <a:lnTo>
                    <a:pt x="3769647" y="5788187"/>
                  </a:lnTo>
                  <a:lnTo>
                    <a:pt x="3774745" y="5742150"/>
                  </a:lnTo>
                  <a:lnTo>
                    <a:pt x="3776472" y="5695175"/>
                  </a:lnTo>
                  <a:lnTo>
                    <a:pt x="3776472" y="629411"/>
                  </a:lnTo>
                  <a:lnTo>
                    <a:pt x="3774745" y="582440"/>
                  </a:lnTo>
                  <a:lnTo>
                    <a:pt x="3769647" y="536405"/>
                  </a:lnTo>
                  <a:lnTo>
                    <a:pt x="3761298" y="491430"/>
                  </a:lnTo>
                  <a:lnTo>
                    <a:pt x="3749822" y="447635"/>
                  </a:lnTo>
                  <a:lnTo>
                    <a:pt x="3735338" y="405142"/>
                  </a:lnTo>
                  <a:lnTo>
                    <a:pt x="3717970" y="364074"/>
                  </a:lnTo>
                  <a:lnTo>
                    <a:pt x="3697838" y="324552"/>
                  </a:lnTo>
                  <a:lnTo>
                    <a:pt x="3675065" y="286697"/>
                  </a:lnTo>
                  <a:lnTo>
                    <a:pt x="3649773" y="250632"/>
                  </a:lnTo>
                  <a:lnTo>
                    <a:pt x="3622082" y="216477"/>
                  </a:lnTo>
                  <a:lnTo>
                    <a:pt x="3592115" y="184356"/>
                  </a:lnTo>
                  <a:lnTo>
                    <a:pt x="3559994" y="154389"/>
                  </a:lnTo>
                  <a:lnTo>
                    <a:pt x="3525839" y="126698"/>
                  </a:lnTo>
                  <a:lnTo>
                    <a:pt x="3489774" y="101406"/>
                  </a:lnTo>
                  <a:lnTo>
                    <a:pt x="3451919" y="78633"/>
                  </a:lnTo>
                  <a:lnTo>
                    <a:pt x="3412397" y="58501"/>
                  </a:lnTo>
                  <a:lnTo>
                    <a:pt x="3371329" y="41133"/>
                  </a:lnTo>
                  <a:lnTo>
                    <a:pt x="3328836" y="26649"/>
                  </a:lnTo>
                  <a:lnTo>
                    <a:pt x="3285041" y="15173"/>
                  </a:lnTo>
                  <a:lnTo>
                    <a:pt x="3240066" y="6824"/>
                  </a:lnTo>
                  <a:lnTo>
                    <a:pt x="3194031" y="1726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161769" y="3542538"/>
              <a:ext cx="3776979" cy="6324600"/>
            </a:xfrm>
            <a:custGeom>
              <a:avLst/>
              <a:gdLst/>
              <a:ahLst/>
              <a:cxnLst/>
              <a:rect l="l" t="t" r="r" b="b"/>
              <a:pathLst>
                <a:path w="3776980" h="6324600">
                  <a:moveTo>
                    <a:pt x="0" y="629411"/>
                  </a:moveTo>
                  <a:lnTo>
                    <a:pt x="1726" y="582440"/>
                  </a:lnTo>
                  <a:lnTo>
                    <a:pt x="6824" y="536405"/>
                  </a:lnTo>
                  <a:lnTo>
                    <a:pt x="15173" y="491430"/>
                  </a:lnTo>
                  <a:lnTo>
                    <a:pt x="26649" y="447635"/>
                  </a:lnTo>
                  <a:lnTo>
                    <a:pt x="41133" y="405142"/>
                  </a:lnTo>
                  <a:lnTo>
                    <a:pt x="58501" y="364074"/>
                  </a:lnTo>
                  <a:lnTo>
                    <a:pt x="78633" y="324552"/>
                  </a:lnTo>
                  <a:lnTo>
                    <a:pt x="101406" y="286697"/>
                  </a:lnTo>
                  <a:lnTo>
                    <a:pt x="126698" y="250632"/>
                  </a:lnTo>
                  <a:lnTo>
                    <a:pt x="154389" y="216477"/>
                  </a:lnTo>
                  <a:lnTo>
                    <a:pt x="184356" y="184356"/>
                  </a:lnTo>
                  <a:lnTo>
                    <a:pt x="216477" y="154389"/>
                  </a:lnTo>
                  <a:lnTo>
                    <a:pt x="250632" y="126698"/>
                  </a:lnTo>
                  <a:lnTo>
                    <a:pt x="286697" y="101406"/>
                  </a:lnTo>
                  <a:lnTo>
                    <a:pt x="324552" y="78633"/>
                  </a:lnTo>
                  <a:lnTo>
                    <a:pt x="364074" y="58501"/>
                  </a:lnTo>
                  <a:lnTo>
                    <a:pt x="405142" y="41133"/>
                  </a:lnTo>
                  <a:lnTo>
                    <a:pt x="447635" y="26649"/>
                  </a:lnTo>
                  <a:lnTo>
                    <a:pt x="491430" y="15173"/>
                  </a:lnTo>
                  <a:lnTo>
                    <a:pt x="536405" y="6824"/>
                  </a:lnTo>
                  <a:lnTo>
                    <a:pt x="582440" y="1726"/>
                  </a:lnTo>
                  <a:lnTo>
                    <a:pt x="629412" y="0"/>
                  </a:lnTo>
                  <a:lnTo>
                    <a:pt x="3147060" y="0"/>
                  </a:lnTo>
                  <a:lnTo>
                    <a:pt x="3194031" y="1726"/>
                  </a:lnTo>
                  <a:lnTo>
                    <a:pt x="3240066" y="6824"/>
                  </a:lnTo>
                  <a:lnTo>
                    <a:pt x="3285041" y="15173"/>
                  </a:lnTo>
                  <a:lnTo>
                    <a:pt x="3328836" y="26649"/>
                  </a:lnTo>
                  <a:lnTo>
                    <a:pt x="3371329" y="41133"/>
                  </a:lnTo>
                  <a:lnTo>
                    <a:pt x="3412397" y="58501"/>
                  </a:lnTo>
                  <a:lnTo>
                    <a:pt x="3451919" y="78633"/>
                  </a:lnTo>
                  <a:lnTo>
                    <a:pt x="3489774" y="101406"/>
                  </a:lnTo>
                  <a:lnTo>
                    <a:pt x="3525839" y="126698"/>
                  </a:lnTo>
                  <a:lnTo>
                    <a:pt x="3559994" y="154389"/>
                  </a:lnTo>
                  <a:lnTo>
                    <a:pt x="3592115" y="184356"/>
                  </a:lnTo>
                  <a:lnTo>
                    <a:pt x="3622082" y="216477"/>
                  </a:lnTo>
                  <a:lnTo>
                    <a:pt x="3649773" y="250632"/>
                  </a:lnTo>
                  <a:lnTo>
                    <a:pt x="3675065" y="286697"/>
                  </a:lnTo>
                  <a:lnTo>
                    <a:pt x="3697838" y="324552"/>
                  </a:lnTo>
                  <a:lnTo>
                    <a:pt x="3717970" y="364074"/>
                  </a:lnTo>
                  <a:lnTo>
                    <a:pt x="3735338" y="405142"/>
                  </a:lnTo>
                  <a:lnTo>
                    <a:pt x="3749822" y="447635"/>
                  </a:lnTo>
                  <a:lnTo>
                    <a:pt x="3761298" y="491430"/>
                  </a:lnTo>
                  <a:lnTo>
                    <a:pt x="3769647" y="536405"/>
                  </a:lnTo>
                  <a:lnTo>
                    <a:pt x="3774745" y="582440"/>
                  </a:lnTo>
                  <a:lnTo>
                    <a:pt x="3776472" y="629411"/>
                  </a:lnTo>
                  <a:lnTo>
                    <a:pt x="3776472" y="5695175"/>
                  </a:lnTo>
                  <a:lnTo>
                    <a:pt x="3774745" y="5742150"/>
                  </a:lnTo>
                  <a:lnTo>
                    <a:pt x="3769647" y="5788187"/>
                  </a:lnTo>
                  <a:lnTo>
                    <a:pt x="3761298" y="5833165"/>
                  </a:lnTo>
                  <a:lnTo>
                    <a:pt x="3749822" y="5876962"/>
                  </a:lnTo>
                  <a:lnTo>
                    <a:pt x="3735338" y="5919456"/>
                  </a:lnTo>
                  <a:lnTo>
                    <a:pt x="3717970" y="5960526"/>
                  </a:lnTo>
                  <a:lnTo>
                    <a:pt x="3697838" y="6000049"/>
                  </a:lnTo>
                  <a:lnTo>
                    <a:pt x="3675065" y="6037904"/>
                  </a:lnTo>
                  <a:lnTo>
                    <a:pt x="3649773" y="6073970"/>
                  </a:lnTo>
                  <a:lnTo>
                    <a:pt x="3622082" y="6108125"/>
                  </a:lnTo>
                  <a:lnTo>
                    <a:pt x="3592115" y="6140246"/>
                  </a:lnTo>
                  <a:lnTo>
                    <a:pt x="3559994" y="6170213"/>
                  </a:lnTo>
                  <a:lnTo>
                    <a:pt x="3525839" y="6197904"/>
                  </a:lnTo>
                  <a:lnTo>
                    <a:pt x="3489774" y="6223196"/>
                  </a:lnTo>
                  <a:lnTo>
                    <a:pt x="3451919" y="6245969"/>
                  </a:lnTo>
                  <a:lnTo>
                    <a:pt x="3412397" y="6266100"/>
                  </a:lnTo>
                  <a:lnTo>
                    <a:pt x="3371329" y="6283468"/>
                  </a:lnTo>
                  <a:lnTo>
                    <a:pt x="3328836" y="6297950"/>
                  </a:lnTo>
                  <a:lnTo>
                    <a:pt x="3285041" y="6309427"/>
                  </a:lnTo>
                  <a:lnTo>
                    <a:pt x="3240066" y="6317775"/>
                  </a:lnTo>
                  <a:lnTo>
                    <a:pt x="3194031" y="6322873"/>
                  </a:lnTo>
                  <a:lnTo>
                    <a:pt x="3147060" y="6324599"/>
                  </a:lnTo>
                  <a:lnTo>
                    <a:pt x="629412" y="6324599"/>
                  </a:lnTo>
                  <a:lnTo>
                    <a:pt x="582440" y="6322873"/>
                  </a:lnTo>
                  <a:lnTo>
                    <a:pt x="536405" y="6317775"/>
                  </a:lnTo>
                  <a:lnTo>
                    <a:pt x="491430" y="6309427"/>
                  </a:lnTo>
                  <a:lnTo>
                    <a:pt x="447635" y="6297950"/>
                  </a:lnTo>
                  <a:lnTo>
                    <a:pt x="405142" y="6283468"/>
                  </a:lnTo>
                  <a:lnTo>
                    <a:pt x="364074" y="6266100"/>
                  </a:lnTo>
                  <a:lnTo>
                    <a:pt x="324552" y="6245969"/>
                  </a:lnTo>
                  <a:lnTo>
                    <a:pt x="286697" y="6223196"/>
                  </a:lnTo>
                  <a:lnTo>
                    <a:pt x="250632" y="6197904"/>
                  </a:lnTo>
                  <a:lnTo>
                    <a:pt x="216477" y="6170213"/>
                  </a:lnTo>
                  <a:lnTo>
                    <a:pt x="184356" y="6140246"/>
                  </a:lnTo>
                  <a:lnTo>
                    <a:pt x="154389" y="6108125"/>
                  </a:lnTo>
                  <a:lnTo>
                    <a:pt x="126698" y="6073970"/>
                  </a:lnTo>
                  <a:lnTo>
                    <a:pt x="101406" y="6037904"/>
                  </a:lnTo>
                  <a:lnTo>
                    <a:pt x="78633" y="6000049"/>
                  </a:lnTo>
                  <a:lnTo>
                    <a:pt x="58501" y="5960526"/>
                  </a:lnTo>
                  <a:lnTo>
                    <a:pt x="41133" y="5919456"/>
                  </a:lnTo>
                  <a:lnTo>
                    <a:pt x="26649" y="5876962"/>
                  </a:lnTo>
                  <a:lnTo>
                    <a:pt x="15173" y="5833165"/>
                  </a:lnTo>
                  <a:lnTo>
                    <a:pt x="6824" y="5788187"/>
                  </a:lnTo>
                  <a:lnTo>
                    <a:pt x="1726" y="5742150"/>
                  </a:lnTo>
                  <a:lnTo>
                    <a:pt x="0" y="5695175"/>
                  </a:lnTo>
                  <a:lnTo>
                    <a:pt x="0" y="6294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40765" y="3745484"/>
            <a:ext cx="3265804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519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lang="ru-RU" sz="2500" spc="-30" dirty="0" smtClean="0">
                <a:latin typeface="Microsoft Sans Serif"/>
                <a:cs typeface="Microsoft Sans Serif"/>
              </a:rPr>
              <a:t>Утверждение</a:t>
            </a:r>
            <a:endParaRPr sz="2500" dirty="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</a:pPr>
            <a:r>
              <a:rPr sz="2500" spc="-10" dirty="0">
                <a:latin typeface="Microsoft Sans Serif"/>
                <a:cs typeface="Microsoft Sans Serif"/>
              </a:rPr>
              <a:t>концепции</a:t>
            </a:r>
            <a:r>
              <a:rPr sz="2500" spc="-135" dirty="0">
                <a:latin typeface="Microsoft Sans Serif"/>
                <a:cs typeface="Microsoft Sans Serif"/>
              </a:rPr>
              <a:t> </a:t>
            </a:r>
            <a:r>
              <a:rPr sz="2500" spc="-30" dirty="0">
                <a:latin typeface="Microsoft Sans Serif"/>
                <a:cs typeface="Microsoft Sans Serif"/>
              </a:rPr>
              <a:t>проекта, </a:t>
            </a:r>
            <a:r>
              <a:rPr sz="2500" dirty="0">
                <a:latin typeface="Microsoft Sans Serif"/>
                <a:cs typeface="Microsoft Sans Serif"/>
              </a:rPr>
              <a:t>целей</a:t>
            </a:r>
            <a:r>
              <a:rPr sz="2500" spc="-25" dirty="0">
                <a:latin typeface="Microsoft Sans Serif"/>
                <a:cs typeface="Microsoft Sans Serif"/>
              </a:rPr>
              <a:t> </a:t>
            </a:r>
            <a:r>
              <a:rPr sz="2500" dirty="0">
                <a:latin typeface="Microsoft Sans Serif"/>
                <a:cs typeface="Microsoft Sans Serif"/>
              </a:rPr>
              <a:t>и</a:t>
            </a:r>
            <a:r>
              <a:rPr sz="2500" spc="-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формата подкаста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0765" y="6031738"/>
            <a:ext cx="3275329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lang="ru-RU" sz="2500" spc="-10" dirty="0" err="1" smtClean="0">
                <a:latin typeface="Microsoft Sans Serif"/>
                <a:cs typeface="Microsoft Sans Serif"/>
              </a:rPr>
              <a:t>Сф</a:t>
            </a:r>
            <a:r>
              <a:rPr sz="2500" spc="-10" dirty="0" err="1" smtClean="0">
                <a:latin typeface="Microsoft Sans Serif"/>
                <a:cs typeface="Microsoft Sans Serif"/>
              </a:rPr>
              <a:t>ормирование</a:t>
            </a:r>
            <a:r>
              <a:rPr sz="2500" spc="-10" dirty="0" smtClean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проектной</a:t>
            </a:r>
            <a:r>
              <a:rPr sz="2500" spc="-114" dirty="0">
                <a:latin typeface="Microsoft Sans Serif"/>
                <a:cs typeface="Microsoft Sans Serif"/>
              </a:rPr>
              <a:t> </a:t>
            </a:r>
            <a:r>
              <a:rPr sz="2500" spc="-35" dirty="0">
                <a:latin typeface="Microsoft Sans Serif"/>
                <a:cs typeface="Microsoft Sans Serif"/>
              </a:rPr>
              <a:t>команды </a:t>
            </a:r>
            <a:r>
              <a:rPr sz="2500" spc="-20" dirty="0">
                <a:latin typeface="Microsoft Sans Serif"/>
                <a:cs typeface="Microsoft Sans Serif"/>
              </a:rPr>
              <a:t>(ответственные</a:t>
            </a:r>
            <a:r>
              <a:rPr sz="2500" spc="-90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за </a:t>
            </a:r>
            <a:r>
              <a:rPr sz="2500" dirty="0">
                <a:latin typeface="Microsoft Sans Serif"/>
                <a:cs typeface="Microsoft Sans Serif"/>
              </a:rPr>
              <a:t>сценарии,</a:t>
            </a:r>
            <a:r>
              <a:rPr sz="2500" spc="-11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запись, продвижение)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91227" y="3719829"/>
            <a:ext cx="309753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Разработка</a:t>
            </a:r>
            <a:endParaRPr sz="2500" dirty="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</a:pPr>
            <a:r>
              <a:rPr sz="2500" spc="-10" dirty="0">
                <a:latin typeface="Microsoft Sans Serif"/>
                <a:cs typeface="Microsoft Sans Serif"/>
              </a:rPr>
              <a:t>концепции</a:t>
            </a:r>
            <a:r>
              <a:rPr sz="2500" spc="-1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первых эпизодов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91227" y="5243524"/>
            <a:ext cx="2038350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226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spc="-45" dirty="0">
                <a:latin typeface="Microsoft Sans Serif"/>
                <a:cs typeface="Microsoft Sans Serif"/>
              </a:rPr>
              <a:t>Подготовка 	</a:t>
            </a:r>
            <a:r>
              <a:rPr sz="2500" spc="-10" dirty="0">
                <a:latin typeface="Microsoft Sans Serif"/>
                <a:cs typeface="Microsoft Sans Serif"/>
              </a:rPr>
              <a:t>съемочной 	площадки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91227" y="6768210"/>
            <a:ext cx="250507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Подготовка платформ</a:t>
            </a:r>
            <a:r>
              <a:rPr sz="2500" spc="-13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для </a:t>
            </a:r>
            <a:r>
              <a:rPr sz="2500" spc="-10" dirty="0">
                <a:latin typeface="Microsoft Sans Serif"/>
                <a:cs typeface="Microsoft Sans Serif"/>
              </a:rPr>
              <a:t>публикации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62592" y="3637534"/>
            <a:ext cx="31584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Проведение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записи первого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эпизода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62592" y="4735195"/>
            <a:ext cx="2728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Microsoft Sans Serif"/>
                <a:cs typeface="Microsoft Sans Serif"/>
              </a:rPr>
              <a:t>Монтаж</a:t>
            </a:r>
            <a:r>
              <a:rPr sz="2400" spc="-15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и </a:t>
            </a:r>
            <a:r>
              <a:rPr sz="2400" spc="-10" dirty="0">
                <a:latin typeface="Microsoft Sans Serif"/>
                <a:cs typeface="Microsoft Sans Serif"/>
              </a:rPr>
              <a:t>постпродакшн </a:t>
            </a:r>
            <a:r>
              <a:rPr sz="2400" spc="-35" dirty="0">
                <a:latin typeface="Microsoft Sans Serif"/>
                <a:cs typeface="Microsoft Sans Serif"/>
              </a:rPr>
              <a:t>каждого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эпизода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62592" y="6198489"/>
            <a:ext cx="30575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773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40" dirty="0">
                <a:latin typeface="Microsoft Sans Serif"/>
                <a:cs typeface="Microsoft Sans Serif"/>
              </a:rPr>
              <a:t>Размещение </a:t>
            </a:r>
            <a:r>
              <a:rPr sz="2400" spc="-20" dirty="0">
                <a:latin typeface="Microsoft Sans Serif"/>
                <a:cs typeface="Microsoft Sans Serif"/>
              </a:rPr>
              <a:t>эпизодов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на </a:t>
            </a:r>
            <a:r>
              <a:rPr sz="2400" spc="-10" dirty="0">
                <a:latin typeface="Microsoft Sans Serif"/>
                <a:cs typeface="Microsoft Sans Serif"/>
              </a:rPr>
              <a:t>платформах</a:t>
            </a:r>
            <a:endParaRPr sz="2400">
              <a:latin typeface="Microsoft Sans Serif"/>
              <a:cs typeface="Microsoft Sans Serif"/>
            </a:endParaRPr>
          </a:p>
          <a:p>
            <a:pPr marL="355600" algn="just">
              <a:lnSpc>
                <a:spcPct val="100000"/>
              </a:lnSpc>
            </a:pPr>
            <a:r>
              <a:rPr sz="2400" spc="-30" dirty="0">
                <a:latin typeface="Arial MT"/>
                <a:cs typeface="Arial MT"/>
              </a:rPr>
              <a:t>(YouTube</a:t>
            </a:r>
            <a:r>
              <a:rPr sz="2400" spc="-30" dirty="0">
                <a:latin typeface="Microsoft Sans Serif"/>
                <a:cs typeface="Microsoft Sans Serif"/>
              </a:rPr>
              <a:t>,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соцсети)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62592" y="8027289"/>
            <a:ext cx="2313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Продвижение </a:t>
            </a:r>
            <a:r>
              <a:rPr sz="2400" spc="-10" dirty="0">
                <a:latin typeface="Microsoft Sans Serif"/>
                <a:cs typeface="Microsoft Sans Serif"/>
              </a:rPr>
              <a:t>контента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62592" y="9124898"/>
            <a:ext cx="33610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Microsoft Sans Serif"/>
                <a:cs typeface="Microsoft Sans Serif"/>
              </a:rPr>
              <a:t>Запись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публикация </a:t>
            </a:r>
            <a:r>
              <a:rPr sz="2400" dirty="0">
                <a:latin typeface="Microsoft Sans Serif"/>
                <a:cs typeface="Microsoft Sans Serif"/>
              </a:rPr>
              <a:t>остальных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эпизодов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335760" y="3708273"/>
            <a:ext cx="25222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dirty="0">
                <a:latin typeface="Microsoft Sans Serif"/>
                <a:cs typeface="Microsoft Sans Serif"/>
              </a:rPr>
              <a:t>Сбор</a:t>
            </a:r>
            <a:r>
              <a:rPr sz="2500" spc="-20" dirty="0">
                <a:latin typeface="Microsoft Sans Serif"/>
                <a:cs typeface="Microsoft Sans Serif"/>
              </a:rPr>
              <a:t> </a:t>
            </a:r>
            <a:r>
              <a:rPr sz="2500" dirty="0">
                <a:latin typeface="Microsoft Sans Serif"/>
                <a:cs typeface="Microsoft Sans Serif"/>
              </a:rPr>
              <a:t>и </a:t>
            </a:r>
            <a:r>
              <a:rPr sz="2500" spc="-10" dirty="0">
                <a:latin typeface="Microsoft Sans Serif"/>
                <a:cs typeface="Microsoft Sans Serif"/>
              </a:rPr>
              <a:t>анализ данных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335760" y="4851654"/>
            <a:ext cx="268287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Подготовка </a:t>
            </a:r>
            <a:r>
              <a:rPr sz="2500" spc="-30" dirty="0">
                <a:latin typeface="Microsoft Sans Serif"/>
                <a:cs typeface="Microsoft Sans Serif"/>
              </a:rPr>
              <a:t>аналитического </a:t>
            </a:r>
            <a:r>
              <a:rPr sz="2500" spc="-10" dirty="0">
                <a:latin typeface="Microsoft Sans Serif"/>
                <a:cs typeface="Microsoft Sans Serif"/>
              </a:rPr>
              <a:t>отчёта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335760" y="6375349"/>
            <a:ext cx="3282950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Организация</a:t>
            </a:r>
            <a:endParaRPr sz="250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Microsoft Sans Serif"/>
                <a:cs typeface="Microsoft Sans Serif"/>
              </a:rPr>
              <a:t>финальной</a:t>
            </a:r>
            <a:r>
              <a:rPr sz="2500" spc="-8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встречи команды</a:t>
            </a:r>
            <a:r>
              <a:rPr sz="2500" spc="-150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для</a:t>
            </a:r>
            <a:endParaRPr sz="2500">
              <a:latin typeface="Microsoft Sans Serif"/>
              <a:cs typeface="Microsoft Sans Serif"/>
            </a:endParaRPr>
          </a:p>
          <a:p>
            <a:pPr marL="355600" marR="1145540">
              <a:lnSpc>
                <a:spcPct val="100000"/>
              </a:lnSpc>
            </a:pPr>
            <a:r>
              <a:rPr sz="2500" spc="-25" dirty="0">
                <a:latin typeface="Microsoft Sans Serif"/>
                <a:cs typeface="Microsoft Sans Serif"/>
              </a:rPr>
              <a:t>обсуждения </a:t>
            </a:r>
            <a:r>
              <a:rPr sz="2500" spc="-50" dirty="0">
                <a:latin typeface="Microsoft Sans Serif"/>
                <a:cs typeface="Microsoft Sans Serif"/>
              </a:rPr>
              <a:t>результатов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1432"/>
            <a:ext cx="5865875" cy="87355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127202"/>
            <a:ext cx="422910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ts val="4310"/>
              </a:lnSpc>
              <a:spcBef>
                <a:spcPts val="100"/>
              </a:spcBef>
              <a:tabLst>
                <a:tab pos="1903730" algn="l"/>
              </a:tabLst>
            </a:pPr>
            <a:r>
              <a:rPr spc="-10" dirty="0">
                <a:latin typeface="Calibri"/>
                <a:cs typeface="Calibri"/>
              </a:rPr>
              <a:t>Сетевое</a:t>
            </a:r>
            <a:r>
              <a:rPr dirty="0">
                <a:latin typeface="Calibri"/>
                <a:cs typeface="Calibri"/>
              </a:rPr>
              <a:t>	</a:t>
            </a:r>
            <a:r>
              <a:rPr spc="-10" dirty="0">
                <a:latin typeface="Calibri"/>
                <a:cs typeface="Calibri"/>
              </a:rPr>
              <a:t>расписание</a:t>
            </a:r>
          </a:p>
          <a:p>
            <a:pPr marL="12700">
              <a:lnSpc>
                <a:spcPts val="4310"/>
              </a:lnSpc>
            </a:pPr>
            <a:r>
              <a:rPr dirty="0"/>
              <a:t>(</a:t>
            </a:r>
            <a:r>
              <a:rPr dirty="0">
                <a:latin typeface="Calibri"/>
                <a:cs typeface="Calibri"/>
              </a:rPr>
              <a:t>в</a:t>
            </a:r>
            <a:r>
              <a:rPr spc="4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днях</a:t>
            </a:r>
            <a:r>
              <a:rPr spc="-10" dirty="0"/>
              <a:t>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0538"/>
              </p:ext>
            </p:extLst>
          </p:nvPr>
        </p:nvGraphicFramePr>
        <p:xfrm>
          <a:off x="6089650" y="1479550"/>
          <a:ext cx="11729719" cy="871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515"/>
                <a:gridCol w="6289040"/>
                <a:gridCol w="2329814"/>
                <a:gridCol w="2419350"/>
              </a:tblGrid>
              <a:tr h="772795">
                <a:tc>
                  <a:txBody>
                    <a:bodyPr/>
                    <a:lstStyle/>
                    <a:p>
                      <a:pPr marL="1270" algn="ctr">
                        <a:lnSpc>
                          <a:spcPts val="2875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№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Задача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75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Предыдущая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работа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Прод-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ть</a:t>
                      </a:r>
                      <a:r>
                        <a:rPr sz="2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(дней)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72795">
                <a:tc>
                  <a:txBody>
                    <a:bodyPr/>
                    <a:lstStyle/>
                    <a:p>
                      <a:pPr marL="635" algn="ctr">
                        <a:lnSpc>
                          <a:spcPts val="2875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875"/>
                        </a:lnSpc>
                        <a:tabLst>
                          <a:tab pos="1983739" algn="l"/>
                          <a:tab pos="2499995" algn="l"/>
                          <a:tab pos="4786630" algn="l"/>
                        </a:tabLst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согласование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30" dirty="0">
                          <a:latin typeface="Microsoft Sans Serif"/>
                          <a:cs typeface="Microsoft Sans Serif"/>
                        </a:rPr>
                        <a:t>концепции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20" dirty="0">
                          <a:latin typeface="Microsoft Sans Serif"/>
                          <a:cs typeface="Microsoft Sans Serif"/>
                        </a:rPr>
                        <a:t>проекта,</a:t>
                      </a:r>
                      <a:r>
                        <a:rPr sz="2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целей</a:t>
                      </a:r>
                      <a:r>
                        <a:rPr sz="2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формата</a:t>
                      </a:r>
                      <a:r>
                        <a:rPr sz="2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подкаста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-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64590">
                <a:tc>
                  <a:txBody>
                    <a:bodyPr/>
                    <a:lstStyle/>
                    <a:p>
                      <a:pPr marL="635" algn="ctr">
                        <a:lnSpc>
                          <a:spcPts val="2875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875"/>
                        </a:lnSpc>
                        <a:tabLst>
                          <a:tab pos="2852420" algn="l"/>
                          <a:tab pos="5028565" algn="l"/>
                        </a:tabLst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Формирование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проектной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25" dirty="0">
                          <a:latin typeface="Microsoft Sans Serif"/>
                          <a:cs typeface="Microsoft Sans Serif"/>
                        </a:rPr>
                        <a:t>команды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9525" marR="635">
                        <a:lnSpc>
                          <a:spcPts val="3080"/>
                        </a:lnSpc>
                        <a:spcBef>
                          <a:spcPts val="35"/>
                        </a:spcBef>
                        <a:tabLst>
                          <a:tab pos="2644775" algn="l"/>
                          <a:tab pos="3385820" algn="l"/>
                          <a:tab pos="5240655" algn="l"/>
                        </a:tabLst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(ответственные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25" dirty="0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сценарии,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25" dirty="0">
                          <a:latin typeface="Microsoft Sans Serif"/>
                          <a:cs typeface="Microsoft Sans Serif"/>
                        </a:rPr>
                        <a:t>запись,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продвижение)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A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635" algn="ctr">
                        <a:lnSpc>
                          <a:spcPts val="2875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2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latin typeface="Microsoft Sans Serif"/>
                          <a:cs typeface="Microsoft Sans Serif"/>
                        </a:rPr>
                        <a:t>концепции</a:t>
                      </a:r>
                      <a:r>
                        <a:rPr sz="2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первых</a:t>
                      </a:r>
                      <a:r>
                        <a:rPr sz="2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эпизодов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B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68910"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288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1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875"/>
                        </a:lnSpc>
                      </a:pP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24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съемочной</a:t>
                      </a:r>
                      <a:r>
                        <a:rPr sz="2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площадки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75"/>
                        </a:lnSpc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B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75"/>
                        </a:lnSpc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3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2540" algn="ctr">
                        <a:lnSpc>
                          <a:spcPts val="2875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2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платформ</a:t>
                      </a:r>
                      <a:r>
                        <a:rPr sz="2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публикации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B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Проведение</a:t>
                      </a:r>
                      <a:r>
                        <a:rPr sz="2400" spc="-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записи</a:t>
                      </a:r>
                      <a:r>
                        <a:rPr sz="24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latin typeface="Microsoft Sans Serif"/>
                          <a:cs typeface="Microsoft Sans Serif"/>
                        </a:rPr>
                        <a:t>первого</a:t>
                      </a:r>
                      <a:r>
                        <a:rPr sz="24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эпизода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50" dirty="0" smtClean="0">
                          <a:latin typeface="Arial MT"/>
                          <a:cs typeface="Arial MT"/>
                        </a:rPr>
                        <a:t>C</a:t>
                      </a:r>
                      <a:r>
                        <a:rPr lang="ru-RU" sz="2400" spc="-50" dirty="0" smtClean="0">
                          <a:latin typeface="Arial MT"/>
                          <a:cs typeface="Arial MT"/>
                        </a:rPr>
                        <a:t>, </a:t>
                      </a:r>
                      <a:r>
                        <a:rPr lang="en-US" sz="2400" spc="-50" dirty="0" smtClean="0">
                          <a:latin typeface="Arial MT"/>
                          <a:cs typeface="Arial MT"/>
                        </a:rPr>
                        <a:t>D</a:t>
                      </a:r>
                      <a:r>
                        <a:rPr lang="ru-RU" sz="2400" spc="-50" dirty="0" smtClean="0">
                          <a:latin typeface="Arial MT"/>
                          <a:cs typeface="Arial MT"/>
                        </a:rPr>
                        <a:t>, Е</a:t>
                      </a:r>
                      <a:endParaRPr sz="2400" dirty="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2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68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2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5" dirty="0">
                          <a:latin typeface="Microsoft Sans Serif"/>
                          <a:cs typeface="Microsoft Sans Serif"/>
                        </a:rPr>
                        <a:t>постпродакшн</a:t>
                      </a:r>
                      <a:r>
                        <a:rPr sz="2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каждого</a:t>
                      </a:r>
                      <a:r>
                        <a:rPr sz="2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эпизода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F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72795">
                <a:tc>
                  <a:txBody>
                    <a:bodyPr/>
                    <a:lstStyle/>
                    <a:p>
                      <a:pPr marL="635" algn="ctr">
                        <a:lnSpc>
                          <a:spcPts val="288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880"/>
                        </a:lnSpc>
                        <a:tabLst>
                          <a:tab pos="2167890" algn="l"/>
                          <a:tab pos="3820160" algn="l"/>
                          <a:tab pos="4511675" algn="l"/>
                        </a:tabLst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Размещение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эпизодов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2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20" dirty="0">
                          <a:latin typeface="Microsoft Sans Serif"/>
                          <a:cs typeface="Microsoft Sans Serif"/>
                        </a:rPr>
                        <a:t>платформах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30" dirty="0">
                          <a:latin typeface="Arial MT"/>
                          <a:cs typeface="Arial MT"/>
                        </a:rPr>
                        <a:t>(YouTube,</a:t>
                      </a:r>
                      <a:r>
                        <a:rPr sz="24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соцсети)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G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2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Продвижение</a:t>
                      </a:r>
                      <a:r>
                        <a:rPr sz="2400" spc="-1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контента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H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689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J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Запись</a:t>
                      </a:r>
                      <a:r>
                        <a:rPr sz="2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latin typeface="Microsoft Sans Serif"/>
                          <a:cs typeface="Microsoft Sans Serif"/>
                        </a:rPr>
                        <a:t>публикация</a:t>
                      </a:r>
                      <a:r>
                        <a:rPr sz="2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остальных</a:t>
                      </a:r>
                      <a:r>
                        <a:rPr sz="2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эпизодов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I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400" spc="-25" dirty="0">
                          <a:latin typeface="Arial MT"/>
                          <a:cs typeface="Arial MT"/>
                        </a:rPr>
                        <a:t>126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Сбор</a:t>
                      </a:r>
                      <a:r>
                        <a:rPr sz="2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анализ</a:t>
                      </a:r>
                      <a:r>
                        <a:rPr sz="2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данных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J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2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latin typeface="Microsoft Sans Serif"/>
                          <a:cs typeface="Microsoft Sans Serif"/>
                        </a:rPr>
                        <a:t>аналитического</a:t>
                      </a:r>
                      <a:r>
                        <a:rPr sz="2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отчёта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K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8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727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spc="-50" dirty="0">
                          <a:latin typeface="Arial"/>
                          <a:cs typeface="Arial"/>
                        </a:rPr>
                        <a:t>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tabLst>
                          <a:tab pos="2004695" algn="l"/>
                          <a:tab pos="3763645" algn="l"/>
                          <a:tab pos="5028565" algn="l"/>
                        </a:tabLst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Организация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финальной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встречи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2400" spc="-25" dirty="0">
                          <a:latin typeface="Microsoft Sans Serif"/>
                          <a:cs typeface="Microsoft Sans Serif"/>
                        </a:rPr>
                        <a:t>команды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обсуждения</a:t>
                      </a:r>
                      <a:r>
                        <a:rPr sz="2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400" spc="-50" dirty="0">
                          <a:latin typeface="Arial MT"/>
                          <a:cs typeface="Arial MT"/>
                        </a:rPr>
                        <a:t>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0099"/>
            <a:ext cx="17716500" cy="92725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810" y="9373006"/>
            <a:ext cx="730504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i="1" dirty="0">
                <a:solidFill>
                  <a:srgbClr val="000000"/>
                </a:solidFill>
                <a:latin typeface="Calibri"/>
                <a:cs typeface="Calibri"/>
              </a:rPr>
              <a:t>Общая</a:t>
            </a:r>
            <a:r>
              <a:rPr sz="2900" i="1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i="1" spc="-10" dirty="0">
                <a:solidFill>
                  <a:srgbClr val="000000"/>
                </a:solidFill>
                <a:latin typeface="Calibri"/>
                <a:cs typeface="Calibri"/>
              </a:rPr>
              <a:t>продолжительность</a:t>
            </a:r>
            <a:r>
              <a:rPr sz="2900" i="1" spc="-1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9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0" i="1" dirty="0">
                <a:solidFill>
                  <a:srgbClr val="000000"/>
                </a:solidFill>
                <a:latin typeface="Arial"/>
                <a:cs typeface="Arial"/>
              </a:rPr>
              <a:t>171-</a:t>
            </a:r>
            <a:r>
              <a:rPr sz="2900" b="0" i="1" spc="170" dirty="0">
                <a:solidFill>
                  <a:srgbClr val="000000"/>
                </a:solidFill>
                <a:latin typeface="Arial"/>
                <a:cs typeface="Arial"/>
              </a:rPr>
              <a:t>175</a:t>
            </a:r>
            <a:r>
              <a:rPr sz="2900" b="0" i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0" i="1" spc="-20" dirty="0">
                <a:solidFill>
                  <a:srgbClr val="000000"/>
                </a:solidFill>
                <a:latin typeface="Calibri"/>
                <a:cs typeface="Calibri"/>
              </a:rPr>
              <a:t>дней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183"/>
            <a:ext cx="7862570" cy="1430020"/>
          </a:xfrm>
          <a:custGeom>
            <a:avLst/>
            <a:gdLst/>
            <a:ahLst/>
            <a:cxnLst/>
            <a:rect l="l" t="t" r="r" b="b"/>
            <a:pathLst>
              <a:path w="7862570" h="1430020">
                <a:moveTo>
                  <a:pt x="6996684" y="0"/>
                </a:moveTo>
                <a:lnTo>
                  <a:pt x="0" y="0"/>
                </a:lnTo>
                <a:lnTo>
                  <a:pt x="0" y="1429512"/>
                </a:lnTo>
                <a:lnTo>
                  <a:pt x="6639420" y="1429512"/>
                </a:lnTo>
                <a:lnTo>
                  <a:pt x="6996684" y="0"/>
                </a:lnTo>
                <a:close/>
              </a:path>
              <a:path w="7862570" h="1430020">
                <a:moveTo>
                  <a:pt x="7429500" y="0"/>
                </a:moveTo>
                <a:lnTo>
                  <a:pt x="7177532" y="0"/>
                </a:lnTo>
                <a:lnTo>
                  <a:pt x="6819900" y="1429512"/>
                </a:lnTo>
                <a:lnTo>
                  <a:pt x="7071868" y="1429512"/>
                </a:lnTo>
                <a:lnTo>
                  <a:pt x="7429500" y="0"/>
                </a:lnTo>
                <a:close/>
              </a:path>
              <a:path w="7862570" h="1430020">
                <a:moveTo>
                  <a:pt x="7862316" y="0"/>
                </a:moveTo>
                <a:lnTo>
                  <a:pt x="7610348" y="0"/>
                </a:lnTo>
                <a:lnTo>
                  <a:pt x="7252716" y="1429512"/>
                </a:lnTo>
                <a:lnTo>
                  <a:pt x="7504684" y="1429512"/>
                </a:lnTo>
                <a:lnTo>
                  <a:pt x="786231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280" y="754201"/>
            <a:ext cx="2887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7800" algn="l"/>
              </a:tabLst>
            </a:pPr>
            <a:r>
              <a:rPr spc="80" dirty="0"/>
              <a:t>KPI</a:t>
            </a:r>
            <a:r>
              <a:rPr spc="235" dirty="0"/>
              <a:t> </a:t>
            </a:r>
            <a:r>
              <a:rPr spc="-10" dirty="0">
                <a:latin typeface="Calibri"/>
                <a:cs typeface="Calibri"/>
              </a:rPr>
              <a:t>проекта</a:t>
            </a:r>
            <a:r>
              <a:rPr dirty="0">
                <a:latin typeface="Calibri"/>
                <a:cs typeface="Calibri"/>
              </a:rPr>
              <a:t>	</a:t>
            </a:r>
            <a:r>
              <a:rPr spc="-50"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5745479" y="3048000"/>
            <a:ext cx="11513820" cy="1958339"/>
          </a:xfrm>
          <a:custGeom>
            <a:avLst/>
            <a:gdLst/>
            <a:ahLst/>
            <a:cxnLst/>
            <a:rect l="l" t="t" r="r" b="b"/>
            <a:pathLst>
              <a:path w="11513819" h="1958339">
                <a:moveTo>
                  <a:pt x="11513820" y="0"/>
                </a:moveTo>
                <a:lnTo>
                  <a:pt x="0" y="0"/>
                </a:lnTo>
                <a:lnTo>
                  <a:pt x="0" y="1958339"/>
                </a:lnTo>
                <a:lnTo>
                  <a:pt x="11513820" y="1958339"/>
                </a:lnTo>
                <a:lnTo>
                  <a:pt x="1151382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97822" y="3403498"/>
            <a:ext cx="5191125" cy="11684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Выпуск</a:t>
            </a:r>
            <a:r>
              <a:rPr sz="250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13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эпизодов</a:t>
            </a:r>
            <a:r>
              <a:rPr sz="2500" i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5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первом</a:t>
            </a:r>
            <a:r>
              <a:rPr sz="2500" i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сезоне</a:t>
            </a:r>
            <a:endParaRPr sz="2500">
              <a:latin typeface="Calibri"/>
              <a:cs typeface="Calibri"/>
            </a:endParaRPr>
          </a:p>
          <a:p>
            <a:pPr marL="97790" algn="ctr">
              <a:lnSpc>
                <a:spcPct val="100000"/>
              </a:lnSpc>
              <a:spcBef>
                <a:spcPts val="1500"/>
              </a:spcBef>
            </a:pP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50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30" dirty="0">
                <a:solidFill>
                  <a:srgbClr val="FFFFFF"/>
                </a:solidFill>
                <a:latin typeface="Arial"/>
                <a:cs typeface="Arial"/>
              </a:rPr>
              <a:t>30-</a:t>
            </a:r>
            <a:r>
              <a:rPr sz="2500" i="1" spc="13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250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минут</a:t>
            </a:r>
            <a:r>
              <a:rPr sz="2500" i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каждый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0159" y="3372611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654557" y="0"/>
                </a:moveTo>
                <a:lnTo>
                  <a:pt x="605715" y="1795"/>
                </a:lnTo>
                <a:lnTo>
                  <a:pt x="557845" y="7098"/>
                </a:lnTo>
                <a:lnTo>
                  <a:pt x="511076" y="15781"/>
                </a:lnTo>
                <a:lnTo>
                  <a:pt x="465535" y="27718"/>
                </a:lnTo>
                <a:lnTo>
                  <a:pt x="421346" y="42781"/>
                </a:lnTo>
                <a:lnTo>
                  <a:pt x="378639" y="60846"/>
                </a:lnTo>
                <a:lnTo>
                  <a:pt x="337538" y="81783"/>
                </a:lnTo>
                <a:lnTo>
                  <a:pt x="298171" y="105468"/>
                </a:lnTo>
                <a:lnTo>
                  <a:pt x="260664" y="131773"/>
                </a:lnTo>
                <a:lnTo>
                  <a:pt x="225144" y="160572"/>
                </a:lnTo>
                <a:lnTo>
                  <a:pt x="191738" y="191738"/>
                </a:lnTo>
                <a:lnTo>
                  <a:pt x="160572" y="225144"/>
                </a:lnTo>
                <a:lnTo>
                  <a:pt x="131773" y="260664"/>
                </a:lnTo>
                <a:lnTo>
                  <a:pt x="105468" y="298171"/>
                </a:lnTo>
                <a:lnTo>
                  <a:pt x="81783" y="337538"/>
                </a:lnTo>
                <a:lnTo>
                  <a:pt x="60846" y="378639"/>
                </a:lnTo>
                <a:lnTo>
                  <a:pt x="42781" y="421346"/>
                </a:lnTo>
                <a:lnTo>
                  <a:pt x="27718" y="465535"/>
                </a:lnTo>
                <a:lnTo>
                  <a:pt x="15781" y="511076"/>
                </a:lnTo>
                <a:lnTo>
                  <a:pt x="7098" y="557845"/>
                </a:lnTo>
                <a:lnTo>
                  <a:pt x="1795" y="605715"/>
                </a:lnTo>
                <a:lnTo>
                  <a:pt x="0" y="654558"/>
                </a:lnTo>
                <a:lnTo>
                  <a:pt x="1795" y="703400"/>
                </a:lnTo>
                <a:lnTo>
                  <a:pt x="7098" y="751270"/>
                </a:lnTo>
                <a:lnTo>
                  <a:pt x="15781" y="798039"/>
                </a:lnTo>
                <a:lnTo>
                  <a:pt x="27718" y="843580"/>
                </a:lnTo>
                <a:lnTo>
                  <a:pt x="42781" y="887769"/>
                </a:lnTo>
                <a:lnTo>
                  <a:pt x="60846" y="930476"/>
                </a:lnTo>
                <a:lnTo>
                  <a:pt x="81783" y="971577"/>
                </a:lnTo>
                <a:lnTo>
                  <a:pt x="105468" y="1010944"/>
                </a:lnTo>
                <a:lnTo>
                  <a:pt x="131773" y="1048451"/>
                </a:lnTo>
                <a:lnTo>
                  <a:pt x="160572" y="1083971"/>
                </a:lnTo>
                <a:lnTo>
                  <a:pt x="191738" y="1117377"/>
                </a:lnTo>
                <a:lnTo>
                  <a:pt x="225144" y="1148543"/>
                </a:lnTo>
                <a:lnTo>
                  <a:pt x="260664" y="1177342"/>
                </a:lnTo>
                <a:lnTo>
                  <a:pt x="298171" y="1203647"/>
                </a:lnTo>
                <a:lnTo>
                  <a:pt x="337538" y="1227332"/>
                </a:lnTo>
                <a:lnTo>
                  <a:pt x="378639" y="1248269"/>
                </a:lnTo>
                <a:lnTo>
                  <a:pt x="421346" y="1266334"/>
                </a:lnTo>
                <a:lnTo>
                  <a:pt x="465535" y="1281397"/>
                </a:lnTo>
                <a:lnTo>
                  <a:pt x="511076" y="1293334"/>
                </a:lnTo>
                <a:lnTo>
                  <a:pt x="557845" y="1302017"/>
                </a:lnTo>
                <a:lnTo>
                  <a:pt x="605715" y="1307320"/>
                </a:lnTo>
                <a:lnTo>
                  <a:pt x="654557" y="1309116"/>
                </a:lnTo>
                <a:lnTo>
                  <a:pt x="703400" y="1307320"/>
                </a:lnTo>
                <a:lnTo>
                  <a:pt x="751270" y="1302017"/>
                </a:lnTo>
                <a:lnTo>
                  <a:pt x="798039" y="1293334"/>
                </a:lnTo>
                <a:lnTo>
                  <a:pt x="843580" y="1281397"/>
                </a:lnTo>
                <a:lnTo>
                  <a:pt x="887769" y="1266334"/>
                </a:lnTo>
                <a:lnTo>
                  <a:pt x="930476" y="1248269"/>
                </a:lnTo>
                <a:lnTo>
                  <a:pt x="971577" y="1227332"/>
                </a:lnTo>
                <a:lnTo>
                  <a:pt x="1010944" y="1203647"/>
                </a:lnTo>
                <a:lnTo>
                  <a:pt x="1048451" y="1177342"/>
                </a:lnTo>
                <a:lnTo>
                  <a:pt x="1083971" y="1148543"/>
                </a:lnTo>
                <a:lnTo>
                  <a:pt x="1117377" y="1117377"/>
                </a:lnTo>
                <a:lnTo>
                  <a:pt x="1148543" y="1083971"/>
                </a:lnTo>
                <a:lnTo>
                  <a:pt x="1177342" y="1048451"/>
                </a:lnTo>
                <a:lnTo>
                  <a:pt x="1203647" y="1010944"/>
                </a:lnTo>
                <a:lnTo>
                  <a:pt x="1227332" y="971577"/>
                </a:lnTo>
                <a:lnTo>
                  <a:pt x="1248269" y="930476"/>
                </a:lnTo>
                <a:lnTo>
                  <a:pt x="1266334" y="887769"/>
                </a:lnTo>
                <a:lnTo>
                  <a:pt x="1281397" y="843580"/>
                </a:lnTo>
                <a:lnTo>
                  <a:pt x="1293334" y="798039"/>
                </a:lnTo>
                <a:lnTo>
                  <a:pt x="1302017" y="751270"/>
                </a:lnTo>
                <a:lnTo>
                  <a:pt x="1307320" y="703400"/>
                </a:lnTo>
                <a:lnTo>
                  <a:pt x="1309115" y="654558"/>
                </a:lnTo>
                <a:lnTo>
                  <a:pt x="1307320" y="605715"/>
                </a:lnTo>
                <a:lnTo>
                  <a:pt x="1302017" y="557845"/>
                </a:lnTo>
                <a:lnTo>
                  <a:pt x="1293334" y="511076"/>
                </a:lnTo>
                <a:lnTo>
                  <a:pt x="1281397" y="465535"/>
                </a:lnTo>
                <a:lnTo>
                  <a:pt x="1266334" y="421346"/>
                </a:lnTo>
                <a:lnTo>
                  <a:pt x="1248269" y="378639"/>
                </a:lnTo>
                <a:lnTo>
                  <a:pt x="1227332" y="337538"/>
                </a:lnTo>
                <a:lnTo>
                  <a:pt x="1203647" y="298171"/>
                </a:lnTo>
                <a:lnTo>
                  <a:pt x="1177342" y="260664"/>
                </a:lnTo>
                <a:lnTo>
                  <a:pt x="1148543" y="225144"/>
                </a:lnTo>
                <a:lnTo>
                  <a:pt x="1117377" y="191738"/>
                </a:lnTo>
                <a:lnTo>
                  <a:pt x="1083971" y="160572"/>
                </a:lnTo>
                <a:lnTo>
                  <a:pt x="1048451" y="131773"/>
                </a:lnTo>
                <a:lnTo>
                  <a:pt x="1010944" y="105468"/>
                </a:lnTo>
                <a:lnTo>
                  <a:pt x="971577" y="81783"/>
                </a:lnTo>
                <a:lnTo>
                  <a:pt x="930476" y="60846"/>
                </a:lnTo>
                <a:lnTo>
                  <a:pt x="887769" y="42781"/>
                </a:lnTo>
                <a:lnTo>
                  <a:pt x="843580" y="27718"/>
                </a:lnTo>
                <a:lnTo>
                  <a:pt x="798039" y="15781"/>
                </a:lnTo>
                <a:lnTo>
                  <a:pt x="751270" y="7098"/>
                </a:lnTo>
                <a:lnTo>
                  <a:pt x="703400" y="1795"/>
                </a:lnTo>
                <a:lnTo>
                  <a:pt x="654557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5479" y="5233415"/>
            <a:ext cx="11513820" cy="1960245"/>
          </a:xfrm>
          <a:custGeom>
            <a:avLst/>
            <a:gdLst/>
            <a:ahLst/>
            <a:cxnLst/>
            <a:rect l="l" t="t" r="r" b="b"/>
            <a:pathLst>
              <a:path w="11513819" h="1960245">
                <a:moveTo>
                  <a:pt x="11513820" y="0"/>
                </a:moveTo>
                <a:lnTo>
                  <a:pt x="0" y="0"/>
                </a:lnTo>
                <a:lnTo>
                  <a:pt x="0" y="1959863"/>
                </a:lnTo>
                <a:lnTo>
                  <a:pt x="11513820" y="1959863"/>
                </a:lnTo>
                <a:lnTo>
                  <a:pt x="1151382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0755" y="5590184"/>
            <a:ext cx="8563610" cy="11684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Распространение</a:t>
            </a:r>
            <a:r>
              <a:rPr sz="250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подкастов</a:t>
            </a:r>
            <a:r>
              <a:rPr sz="25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250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бесплатные</a:t>
            </a:r>
            <a:r>
              <a:rPr sz="250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платформы</a:t>
            </a:r>
            <a:endParaRPr sz="25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00"/>
              </a:spcBef>
            </a:pPr>
            <a:r>
              <a:rPr sz="2500" i="1" spc="-90" dirty="0">
                <a:solidFill>
                  <a:srgbClr val="FFFFFF"/>
                </a:solidFill>
                <a:latin typeface="Arial"/>
                <a:cs typeface="Arial"/>
              </a:rPr>
              <a:t>(YouTube,</a:t>
            </a:r>
            <a:r>
              <a:rPr sz="25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соцсети</a:t>
            </a:r>
            <a:r>
              <a:rPr sz="250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Академии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0159" y="5558028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654557" y="0"/>
                </a:moveTo>
                <a:lnTo>
                  <a:pt x="605715" y="1795"/>
                </a:lnTo>
                <a:lnTo>
                  <a:pt x="557845" y="7098"/>
                </a:lnTo>
                <a:lnTo>
                  <a:pt x="511076" y="15781"/>
                </a:lnTo>
                <a:lnTo>
                  <a:pt x="465535" y="27718"/>
                </a:lnTo>
                <a:lnTo>
                  <a:pt x="421346" y="42781"/>
                </a:lnTo>
                <a:lnTo>
                  <a:pt x="378639" y="60846"/>
                </a:lnTo>
                <a:lnTo>
                  <a:pt x="337538" y="81783"/>
                </a:lnTo>
                <a:lnTo>
                  <a:pt x="298171" y="105468"/>
                </a:lnTo>
                <a:lnTo>
                  <a:pt x="260664" y="131773"/>
                </a:lnTo>
                <a:lnTo>
                  <a:pt x="225144" y="160572"/>
                </a:lnTo>
                <a:lnTo>
                  <a:pt x="191738" y="191738"/>
                </a:lnTo>
                <a:lnTo>
                  <a:pt x="160572" y="225144"/>
                </a:lnTo>
                <a:lnTo>
                  <a:pt x="131773" y="260664"/>
                </a:lnTo>
                <a:lnTo>
                  <a:pt x="105468" y="298171"/>
                </a:lnTo>
                <a:lnTo>
                  <a:pt x="81783" y="337538"/>
                </a:lnTo>
                <a:lnTo>
                  <a:pt x="60846" y="378639"/>
                </a:lnTo>
                <a:lnTo>
                  <a:pt x="42781" y="421346"/>
                </a:lnTo>
                <a:lnTo>
                  <a:pt x="27718" y="465535"/>
                </a:lnTo>
                <a:lnTo>
                  <a:pt x="15781" y="511076"/>
                </a:lnTo>
                <a:lnTo>
                  <a:pt x="7098" y="557845"/>
                </a:lnTo>
                <a:lnTo>
                  <a:pt x="1795" y="605715"/>
                </a:lnTo>
                <a:lnTo>
                  <a:pt x="0" y="654558"/>
                </a:lnTo>
                <a:lnTo>
                  <a:pt x="1795" y="703400"/>
                </a:lnTo>
                <a:lnTo>
                  <a:pt x="7098" y="751270"/>
                </a:lnTo>
                <a:lnTo>
                  <a:pt x="15781" y="798039"/>
                </a:lnTo>
                <a:lnTo>
                  <a:pt x="27718" y="843580"/>
                </a:lnTo>
                <a:lnTo>
                  <a:pt x="42781" y="887769"/>
                </a:lnTo>
                <a:lnTo>
                  <a:pt x="60846" y="930476"/>
                </a:lnTo>
                <a:lnTo>
                  <a:pt x="81783" y="971577"/>
                </a:lnTo>
                <a:lnTo>
                  <a:pt x="105468" y="1010944"/>
                </a:lnTo>
                <a:lnTo>
                  <a:pt x="131773" y="1048451"/>
                </a:lnTo>
                <a:lnTo>
                  <a:pt x="160572" y="1083971"/>
                </a:lnTo>
                <a:lnTo>
                  <a:pt x="191738" y="1117377"/>
                </a:lnTo>
                <a:lnTo>
                  <a:pt x="225144" y="1148543"/>
                </a:lnTo>
                <a:lnTo>
                  <a:pt x="260664" y="1177342"/>
                </a:lnTo>
                <a:lnTo>
                  <a:pt x="298171" y="1203647"/>
                </a:lnTo>
                <a:lnTo>
                  <a:pt x="337538" y="1227332"/>
                </a:lnTo>
                <a:lnTo>
                  <a:pt x="378639" y="1248269"/>
                </a:lnTo>
                <a:lnTo>
                  <a:pt x="421346" y="1266334"/>
                </a:lnTo>
                <a:lnTo>
                  <a:pt x="465535" y="1281397"/>
                </a:lnTo>
                <a:lnTo>
                  <a:pt x="511076" y="1293334"/>
                </a:lnTo>
                <a:lnTo>
                  <a:pt x="557845" y="1302017"/>
                </a:lnTo>
                <a:lnTo>
                  <a:pt x="605715" y="1307320"/>
                </a:lnTo>
                <a:lnTo>
                  <a:pt x="654557" y="1309116"/>
                </a:lnTo>
                <a:lnTo>
                  <a:pt x="703400" y="1307320"/>
                </a:lnTo>
                <a:lnTo>
                  <a:pt x="751270" y="1302017"/>
                </a:lnTo>
                <a:lnTo>
                  <a:pt x="798039" y="1293334"/>
                </a:lnTo>
                <a:lnTo>
                  <a:pt x="843580" y="1281397"/>
                </a:lnTo>
                <a:lnTo>
                  <a:pt x="887769" y="1266334"/>
                </a:lnTo>
                <a:lnTo>
                  <a:pt x="930476" y="1248269"/>
                </a:lnTo>
                <a:lnTo>
                  <a:pt x="971577" y="1227332"/>
                </a:lnTo>
                <a:lnTo>
                  <a:pt x="1010944" y="1203647"/>
                </a:lnTo>
                <a:lnTo>
                  <a:pt x="1048451" y="1177342"/>
                </a:lnTo>
                <a:lnTo>
                  <a:pt x="1083971" y="1148543"/>
                </a:lnTo>
                <a:lnTo>
                  <a:pt x="1117377" y="1117377"/>
                </a:lnTo>
                <a:lnTo>
                  <a:pt x="1148543" y="1083971"/>
                </a:lnTo>
                <a:lnTo>
                  <a:pt x="1177342" y="1048451"/>
                </a:lnTo>
                <a:lnTo>
                  <a:pt x="1203647" y="1010944"/>
                </a:lnTo>
                <a:lnTo>
                  <a:pt x="1227332" y="971577"/>
                </a:lnTo>
                <a:lnTo>
                  <a:pt x="1248269" y="930476"/>
                </a:lnTo>
                <a:lnTo>
                  <a:pt x="1266334" y="887769"/>
                </a:lnTo>
                <a:lnTo>
                  <a:pt x="1281397" y="843580"/>
                </a:lnTo>
                <a:lnTo>
                  <a:pt x="1293334" y="798039"/>
                </a:lnTo>
                <a:lnTo>
                  <a:pt x="1302017" y="751270"/>
                </a:lnTo>
                <a:lnTo>
                  <a:pt x="1307320" y="703400"/>
                </a:lnTo>
                <a:lnTo>
                  <a:pt x="1309115" y="654558"/>
                </a:lnTo>
                <a:lnTo>
                  <a:pt x="1307320" y="605715"/>
                </a:lnTo>
                <a:lnTo>
                  <a:pt x="1302017" y="557845"/>
                </a:lnTo>
                <a:lnTo>
                  <a:pt x="1293334" y="511076"/>
                </a:lnTo>
                <a:lnTo>
                  <a:pt x="1281397" y="465535"/>
                </a:lnTo>
                <a:lnTo>
                  <a:pt x="1266334" y="421346"/>
                </a:lnTo>
                <a:lnTo>
                  <a:pt x="1248269" y="378639"/>
                </a:lnTo>
                <a:lnTo>
                  <a:pt x="1227332" y="337538"/>
                </a:lnTo>
                <a:lnTo>
                  <a:pt x="1203647" y="298171"/>
                </a:lnTo>
                <a:lnTo>
                  <a:pt x="1177342" y="260664"/>
                </a:lnTo>
                <a:lnTo>
                  <a:pt x="1148543" y="225144"/>
                </a:lnTo>
                <a:lnTo>
                  <a:pt x="1117377" y="191738"/>
                </a:lnTo>
                <a:lnTo>
                  <a:pt x="1083971" y="160572"/>
                </a:lnTo>
                <a:lnTo>
                  <a:pt x="1048451" y="131773"/>
                </a:lnTo>
                <a:lnTo>
                  <a:pt x="1010944" y="105468"/>
                </a:lnTo>
                <a:lnTo>
                  <a:pt x="971577" y="81783"/>
                </a:lnTo>
                <a:lnTo>
                  <a:pt x="930476" y="60846"/>
                </a:lnTo>
                <a:lnTo>
                  <a:pt x="887769" y="42781"/>
                </a:lnTo>
                <a:lnTo>
                  <a:pt x="843580" y="27718"/>
                </a:lnTo>
                <a:lnTo>
                  <a:pt x="798039" y="15781"/>
                </a:lnTo>
                <a:lnTo>
                  <a:pt x="751270" y="7098"/>
                </a:lnTo>
                <a:lnTo>
                  <a:pt x="703400" y="1795"/>
                </a:lnTo>
                <a:lnTo>
                  <a:pt x="654557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9" y="7420356"/>
            <a:ext cx="11513820" cy="1958339"/>
          </a:xfrm>
          <a:custGeom>
            <a:avLst/>
            <a:gdLst/>
            <a:ahLst/>
            <a:cxnLst/>
            <a:rect l="l" t="t" r="r" b="b"/>
            <a:pathLst>
              <a:path w="11513819" h="1958340">
                <a:moveTo>
                  <a:pt x="11513820" y="0"/>
                </a:moveTo>
                <a:lnTo>
                  <a:pt x="0" y="0"/>
                </a:lnTo>
                <a:lnTo>
                  <a:pt x="0" y="1958340"/>
                </a:lnTo>
                <a:lnTo>
                  <a:pt x="11513820" y="1958340"/>
                </a:lnTo>
                <a:lnTo>
                  <a:pt x="1151382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80858" y="7776743"/>
            <a:ext cx="842645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1955" marR="5080" indent="-2929890">
              <a:lnSpc>
                <a:spcPct val="150000"/>
              </a:lnSpc>
              <a:spcBef>
                <a:spcPts val="100"/>
              </a:spcBef>
            </a:pP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Привлечение</a:t>
            </a:r>
            <a:r>
              <a:rPr sz="25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целевой</a:t>
            </a:r>
            <a:r>
              <a:rPr sz="25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аудитории</a:t>
            </a:r>
            <a:r>
              <a:rPr sz="250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500" i="1" dirty="0">
                <a:solidFill>
                  <a:srgbClr val="FFFFFF"/>
                </a:solidFill>
                <a:latin typeface="Calibri"/>
                <a:cs typeface="Calibri"/>
              </a:rPr>
              <a:t>госслужащие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5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студенты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общественность</a:t>
            </a:r>
            <a:r>
              <a:rPr sz="2500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90159" y="7744968"/>
            <a:ext cx="1309370" cy="1309370"/>
          </a:xfrm>
          <a:custGeom>
            <a:avLst/>
            <a:gdLst/>
            <a:ahLst/>
            <a:cxnLst/>
            <a:rect l="l" t="t" r="r" b="b"/>
            <a:pathLst>
              <a:path w="1309370" h="1309370">
                <a:moveTo>
                  <a:pt x="654557" y="0"/>
                </a:moveTo>
                <a:lnTo>
                  <a:pt x="605715" y="1795"/>
                </a:lnTo>
                <a:lnTo>
                  <a:pt x="557845" y="7098"/>
                </a:lnTo>
                <a:lnTo>
                  <a:pt x="511076" y="15781"/>
                </a:lnTo>
                <a:lnTo>
                  <a:pt x="465535" y="27718"/>
                </a:lnTo>
                <a:lnTo>
                  <a:pt x="421346" y="42781"/>
                </a:lnTo>
                <a:lnTo>
                  <a:pt x="378639" y="60846"/>
                </a:lnTo>
                <a:lnTo>
                  <a:pt x="337538" y="81783"/>
                </a:lnTo>
                <a:lnTo>
                  <a:pt x="298171" y="105468"/>
                </a:lnTo>
                <a:lnTo>
                  <a:pt x="260664" y="131773"/>
                </a:lnTo>
                <a:lnTo>
                  <a:pt x="225144" y="160572"/>
                </a:lnTo>
                <a:lnTo>
                  <a:pt x="191738" y="191738"/>
                </a:lnTo>
                <a:lnTo>
                  <a:pt x="160572" y="225144"/>
                </a:lnTo>
                <a:lnTo>
                  <a:pt x="131773" y="260664"/>
                </a:lnTo>
                <a:lnTo>
                  <a:pt x="105468" y="298171"/>
                </a:lnTo>
                <a:lnTo>
                  <a:pt x="81783" y="337538"/>
                </a:lnTo>
                <a:lnTo>
                  <a:pt x="60846" y="378639"/>
                </a:lnTo>
                <a:lnTo>
                  <a:pt x="42781" y="421346"/>
                </a:lnTo>
                <a:lnTo>
                  <a:pt x="27718" y="465535"/>
                </a:lnTo>
                <a:lnTo>
                  <a:pt x="15781" y="511076"/>
                </a:lnTo>
                <a:lnTo>
                  <a:pt x="7098" y="557845"/>
                </a:lnTo>
                <a:lnTo>
                  <a:pt x="1795" y="605715"/>
                </a:lnTo>
                <a:lnTo>
                  <a:pt x="0" y="654557"/>
                </a:lnTo>
                <a:lnTo>
                  <a:pt x="1795" y="703400"/>
                </a:lnTo>
                <a:lnTo>
                  <a:pt x="7098" y="751270"/>
                </a:lnTo>
                <a:lnTo>
                  <a:pt x="15781" y="798039"/>
                </a:lnTo>
                <a:lnTo>
                  <a:pt x="27718" y="843580"/>
                </a:lnTo>
                <a:lnTo>
                  <a:pt x="42781" y="887769"/>
                </a:lnTo>
                <a:lnTo>
                  <a:pt x="60846" y="930476"/>
                </a:lnTo>
                <a:lnTo>
                  <a:pt x="81783" y="971577"/>
                </a:lnTo>
                <a:lnTo>
                  <a:pt x="105468" y="1010944"/>
                </a:lnTo>
                <a:lnTo>
                  <a:pt x="131773" y="1048451"/>
                </a:lnTo>
                <a:lnTo>
                  <a:pt x="160572" y="1083971"/>
                </a:lnTo>
                <a:lnTo>
                  <a:pt x="191738" y="1117377"/>
                </a:lnTo>
                <a:lnTo>
                  <a:pt x="225144" y="1148543"/>
                </a:lnTo>
                <a:lnTo>
                  <a:pt x="260664" y="1177342"/>
                </a:lnTo>
                <a:lnTo>
                  <a:pt x="298171" y="1203647"/>
                </a:lnTo>
                <a:lnTo>
                  <a:pt x="337538" y="1227332"/>
                </a:lnTo>
                <a:lnTo>
                  <a:pt x="378639" y="1248269"/>
                </a:lnTo>
                <a:lnTo>
                  <a:pt x="421346" y="1266334"/>
                </a:lnTo>
                <a:lnTo>
                  <a:pt x="465535" y="1281397"/>
                </a:lnTo>
                <a:lnTo>
                  <a:pt x="511076" y="1293334"/>
                </a:lnTo>
                <a:lnTo>
                  <a:pt x="557845" y="1302017"/>
                </a:lnTo>
                <a:lnTo>
                  <a:pt x="605715" y="1307320"/>
                </a:lnTo>
                <a:lnTo>
                  <a:pt x="654557" y="1309115"/>
                </a:lnTo>
                <a:lnTo>
                  <a:pt x="703400" y="1307320"/>
                </a:lnTo>
                <a:lnTo>
                  <a:pt x="751270" y="1302017"/>
                </a:lnTo>
                <a:lnTo>
                  <a:pt x="798039" y="1293334"/>
                </a:lnTo>
                <a:lnTo>
                  <a:pt x="843580" y="1281397"/>
                </a:lnTo>
                <a:lnTo>
                  <a:pt x="887769" y="1266334"/>
                </a:lnTo>
                <a:lnTo>
                  <a:pt x="930476" y="1248269"/>
                </a:lnTo>
                <a:lnTo>
                  <a:pt x="971577" y="1227332"/>
                </a:lnTo>
                <a:lnTo>
                  <a:pt x="1010944" y="1203647"/>
                </a:lnTo>
                <a:lnTo>
                  <a:pt x="1048451" y="1177342"/>
                </a:lnTo>
                <a:lnTo>
                  <a:pt x="1083971" y="1148543"/>
                </a:lnTo>
                <a:lnTo>
                  <a:pt x="1117377" y="1117377"/>
                </a:lnTo>
                <a:lnTo>
                  <a:pt x="1148543" y="1083971"/>
                </a:lnTo>
                <a:lnTo>
                  <a:pt x="1177342" y="1048451"/>
                </a:lnTo>
                <a:lnTo>
                  <a:pt x="1203647" y="1010944"/>
                </a:lnTo>
                <a:lnTo>
                  <a:pt x="1227332" y="971577"/>
                </a:lnTo>
                <a:lnTo>
                  <a:pt x="1248269" y="930476"/>
                </a:lnTo>
                <a:lnTo>
                  <a:pt x="1266334" y="887769"/>
                </a:lnTo>
                <a:lnTo>
                  <a:pt x="1281397" y="843580"/>
                </a:lnTo>
                <a:lnTo>
                  <a:pt x="1293334" y="798039"/>
                </a:lnTo>
                <a:lnTo>
                  <a:pt x="1302017" y="751270"/>
                </a:lnTo>
                <a:lnTo>
                  <a:pt x="1307320" y="703400"/>
                </a:lnTo>
                <a:lnTo>
                  <a:pt x="1309115" y="654557"/>
                </a:lnTo>
                <a:lnTo>
                  <a:pt x="1307320" y="605715"/>
                </a:lnTo>
                <a:lnTo>
                  <a:pt x="1302017" y="557845"/>
                </a:lnTo>
                <a:lnTo>
                  <a:pt x="1293334" y="511076"/>
                </a:lnTo>
                <a:lnTo>
                  <a:pt x="1281397" y="465535"/>
                </a:lnTo>
                <a:lnTo>
                  <a:pt x="1266334" y="421346"/>
                </a:lnTo>
                <a:lnTo>
                  <a:pt x="1248269" y="378639"/>
                </a:lnTo>
                <a:lnTo>
                  <a:pt x="1227332" y="337538"/>
                </a:lnTo>
                <a:lnTo>
                  <a:pt x="1203647" y="298171"/>
                </a:lnTo>
                <a:lnTo>
                  <a:pt x="1177342" y="260664"/>
                </a:lnTo>
                <a:lnTo>
                  <a:pt x="1148543" y="225144"/>
                </a:lnTo>
                <a:lnTo>
                  <a:pt x="1117377" y="191738"/>
                </a:lnTo>
                <a:lnTo>
                  <a:pt x="1083971" y="160572"/>
                </a:lnTo>
                <a:lnTo>
                  <a:pt x="1048451" y="131773"/>
                </a:lnTo>
                <a:lnTo>
                  <a:pt x="1010944" y="105468"/>
                </a:lnTo>
                <a:lnTo>
                  <a:pt x="971577" y="81783"/>
                </a:lnTo>
                <a:lnTo>
                  <a:pt x="930476" y="60846"/>
                </a:lnTo>
                <a:lnTo>
                  <a:pt x="887769" y="42781"/>
                </a:lnTo>
                <a:lnTo>
                  <a:pt x="843580" y="27718"/>
                </a:lnTo>
                <a:lnTo>
                  <a:pt x="798039" y="15781"/>
                </a:lnTo>
                <a:lnTo>
                  <a:pt x="751270" y="7098"/>
                </a:lnTo>
                <a:lnTo>
                  <a:pt x="703400" y="1795"/>
                </a:lnTo>
                <a:lnTo>
                  <a:pt x="654557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28700" y="4527803"/>
            <a:ext cx="3369945" cy="3371215"/>
            <a:chOff x="1028700" y="4527803"/>
            <a:chExt cx="3369945" cy="3371215"/>
          </a:xfrm>
        </p:grpSpPr>
        <p:sp>
          <p:nvSpPr>
            <p:cNvPr id="14" name="object 14"/>
            <p:cNvSpPr/>
            <p:nvPr/>
          </p:nvSpPr>
          <p:spPr>
            <a:xfrm>
              <a:off x="1028700" y="4527803"/>
              <a:ext cx="3369945" cy="3371215"/>
            </a:xfrm>
            <a:custGeom>
              <a:avLst/>
              <a:gdLst/>
              <a:ahLst/>
              <a:cxnLst/>
              <a:rect l="l" t="t" r="r" b="b"/>
              <a:pathLst>
                <a:path w="3369945" h="3371215">
                  <a:moveTo>
                    <a:pt x="1684782" y="0"/>
                  </a:moveTo>
                  <a:lnTo>
                    <a:pt x="1636811" y="670"/>
                  </a:lnTo>
                  <a:lnTo>
                    <a:pt x="1589172" y="2668"/>
                  </a:lnTo>
                  <a:lnTo>
                    <a:pt x="1541884" y="5976"/>
                  </a:lnTo>
                  <a:lnTo>
                    <a:pt x="1494963" y="10577"/>
                  </a:lnTo>
                  <a:lnTo>
                    <a:pt x="1448428" y="16453"/>
                  </a:lnTo>
                  <a:lnTo>
                    <a:pt x="1402296" y="23586"/>
                  </a:lnTo>
                  <a:lnTo>
                    <a:pt x="1356585" y="31959"/>
                  </a:lnTo>
                  <a:lnTo>
                    <a:pt x="1311313" y="41552"/>
                  </a:lnTo>
                  <a:lnTo>
                    <a:pt x="1266497" y="52350"/>
                  </a:lnTo>
                  <a:lnTo>
                    <a:pt x="1222156" y="64333"/>
                  </a:lnTo>
                  <a:lnTo>
                    <a:pt x="1178307" y="77485"/>
                  </a:lnTo>
                  <a:lnTo>
                    <a:pt x="1134968" y="91786"/>
                  </a:lnTo>
                  <a:lnTo>
                    <a:pt x="1092156" y="107221"/>
                  </a:lnTo>
                  <a:lnTo>
                    <a:pt x="1049890" y="123770"/>
                  </a:lnTo>
                  <a:lnTo>
                    <a:pt x="1008188" y="141416"/>
                  </a:lnTo>
                  <a:lnTo>
                    <a:pt x="967066" y="160141"/>
                  </a:lnTo>
                  <a:lnTo>
                    <a:pt x="926543" y="179927"/>
                  </a:lnTo>
                  <a:lnTo>
                    <a:pt x="886636" y="200757"/>
                  </a:lnTo>
                  <a:lnTo>
                    <a:pt x="847364" y="222613"/>
                  </a:lnTo>
                  <a:lnTo>
                    <a:pt x="808744" y="245477"/>
                  </a:lnTo>
                  <a:lnTo>
                    <a:pt x="770794" y="269332"/>
                  </a:lnTo>
                  <a:lnTo>
                    <a:pt x="733532" y="294158"/>
                  </a:lnTo>
                  <a:lnTo>
                    <a:pt x="696975" y="319940"/>
                  </a:lnTo>
                  <a:lnTo>
                    <a:pt x="661141" y="346658"/>
                  </a:lnTo>
                  <a:lnTo>
                    <a:pt x="626048" y="374295"/>
                  </a:lnTo>
                  <a:lnTo>
                    <a:pt x="591714" y="402834"/>
                  </a:lnTo>
                  <a:lnTo>
                    <a:pt x="558157" y="432256"/>
                  </a:lnTo>
                  <a:lnTo>
                    <a:pt x="525393" y="462544"/>
                  </a:lnTo>
                  <a:lnTo>
                    <a:pt x="493442" y="493680"/>
                  </a:lnTo>
                  <a:lnTo>
                    <a:pt x="462321" y="525646"/>
                  </a:lnTo>
                  <a:lnTo>
                    <a:pt x="432047" y="558425"/>
                  </a:lnTo>
                  <a:lnTo>
                    <a:pt x="402639" y="591998"/>
                  </a:lnTo>
                  <a:lnTo>
                    <a:pt x="374113" y="626348"/>
                  </a:lnTo>
                  <a:lnTo>
                    <a:pt x="346489" y="661457"/>
                  </a:lnTo>
                  <a:lnTo>
                    <a:pt x="319784" y="697307"/>
                  </a:lnTo>
                  <a:lnTo>
                    <a:pt x="294015" y="733881"/>
                  </a:lnTo>
                  <a:lnTo>
                    <a:pt x="269200" y="771161"/>
                  </a:lnTo>
                  <a:lnTo>
                    <a:pt x="245357" y="809128"/>
                  </a:lnTo>
                  <a:lnTo>
                    <a:pt x="222504" y="847765"/>
                  </a:lnTo>
                  <a:lnTo>
                    <a:pt x="200659" y="887055"/>
                  </a:lnTo>
                  <a:lnTo>
                    <a:pt x="179839" y="926979"/>
                  </a:lnTo>
                  <a:lnTo>
                    <a:pt x="160062" y="967520"/>
                  </a:lnTo>
                  <a:lnTo>
                    <a:pt x="141346" y="1008661"/>
                  </a:lnTo>
                  <a:lnTo>
                    <a:pt x="123708" y="1050382"/>
                  </a:lnTo>
                  <a:lnTo>
                    <a:pt x="107167" y="1092666"/>
                  </a:lnTo>
                  <a:lnTo>
                    <a:pt x="91741" y="1135497"/>
                  </a:lnTo>
                  <a:lnTo>
                    <a:pt x="77446" y="1178855"/>
                  </a:lnTo>
                  <a:lnTo>
                    <a:pt x="64301" y="1222723"/>
                  </a:lnTo>
                  <a:lnTo>
                    <a:pt x="52324" y="1267083"/>
                  </a:lnTo>
                  <a:lnTo>
                    <a:pt x="41532" y="1311918"/>
                  </a:lnTo>
                  <a:lnTo>
                    <a:pt x="31943" y="1357210"/>
                  </a:lnTo>
                  <a:lnTo>
                    <a:pt x="23575" y="1402940"/>
                  </a:lnTo>
                  <a:lnTo>
                    <a:pt x="16445" y="1449091"/>
                  </a:lnTo>
                  <a:lnTo>
                    <a:pt x="10572" y="1495646"/>
                  </a:lnTo>
                  <a:lnTo>
                    <a:pt x="5973" y="1542587"/>
                  </a:lnTo>
                  <a:lnTo>
                    <a:pt x="2666" y="1589895"/>
                  </a:lnTo>
                  <a:lnTo>
                    <a:pt x="669" y="1637553"/>
                  </a:lnTo>
                  <a:lnTo>
                    <a:pt x="0" y="1685544"/>
                  </a:lnTo>
                  <a:lnTo>
                    <a:pt x="669" y="1733534"/>
                  </a:lnTo>
                  <a:lnTo>
                    <a:pt x="2666" y="1781192"/>
                  </a:lnTo>
                  <a:lnTo>
                    <a:pt x="5973" y="1828500"/>
                  </a:lnTo>
                  <a:lnTo>
                    <a:pt x="10572" y="1875441"/>
                  </a:lnTo>
                  <a:lnTo>
                    <a:pt x="16445" y="1921996"/>
                  </a:lnTo>
                  <a:lnTo>
                    <a:pt x="23575" y="1968147"/>
                  </a:lnTo>
                  <a:lnTo>
                    <a:pt x="31943" y="2013877"/>
                  </a:lnTo>
                  <a:lnTo>
                    <a:pt x="41532" y="2059169"/>
                  </a:lnTo>
                  <a:lnTo>
                    <a:pt x="52324" y="2104004"/>
                  </a:lnTo>
                  <a:lnTo>
                    <a:pt x="64301" y="2148364"/>
                  </a:lnTo>
                  <a:lnTo>
                    <a:pt x="77446" y="2192232"/>
                  </a:lnTo>
                  <a:lnTo>
                    <a:pt x="91741" y="2235590"/>
                  </a:lnTo>
                  <a:lnTo>
                    <a:pt x="107167" y="2278421"/>
                  </a:lnTo>
                  <a:lnTo>
                    <a:pt x="123708" y="2320705"/>
                  </a:lnTo>
                  <a:lnTo>
                    <a:pt x="141346" y="2362426"/>
                  </a:lnTo>
                  <a:lnTo>
                    <a:pt x="160062" y="2403567"/>
                  </a:lnTo>
                  <a:lnTo>
                    <a:pt x="179839" y="2444108"/>
                  </a:lnTo>
                  <a:lnTo>
                    <a:pt x="200659" y="2484032"/>
                  </a:lnTo>
                  <a:lnTo>
                    <a:pt x="222504" y="2523322"/>
                  </a:lnTo>
                  <a:lnTo>
                    <a:pt x="245357" y="2561959"/>
                  </a:lnTo>
                  <a:lnTo>
                    <a:pt x="269200" y="2599926"/>
                  </a:lnTo>
                  <a:lnTo>
                    <a:pt x="294015" y="2637206"/>
                  </a:lnTo>
                  <a:lnTo>
                    <a:pt x="319784" y="2673780"/>
                  </a:lnTo>
                  <a:lnTo>
                    <a:pt x="346489" y="2709630"/>
                  </a:lnTo>
                  <a:lnTo>
                    <a:pt x="374113" y="2744739"/>
                  </a:lnTo>
                  <a:lnTo>
                    <a:pt x="402639" y="2779089"/>
                  </a:lnTo>
                  <a:lnTo>
                    <a:pt x="432047" y="2812662"/>
                  </a:lnTo>
                  <a:lnTo>
                    <a:pt x="462321" y="2845441"/>
                  </a:lnTo>
                  <a:lnTo>
                    <a:pt x="493442" y="2877407"/>
                  </a:lnTo>
                  <a:lnTo>
                    <a:pt x="525393" y="2908543"/>
                  </a:lnTo>
                  <a:lnTo>
                    <a:pt x="558157" y="2938831"/>
                  </a:lnTo>
                  <a:lnTo>
                    <a:pt x="591714" y="2968253"/>
                  </a:lnTo>
                  <a:lnTo>
                    <a:pt x="626048" y="2996792"/>
                  </a:lnTo>
                  <a:lnTo>
                    <a:pt x="661141" y="3024429"/>
                  </a:lnTo>
                  <a:lnTo>
                    <a:pt x="696975" y="3051147"/>
                  </a:lnTo>
                  <a:lnTo>
                    <a:pt x="733532" y="3076929"/>
                  </a:lnTo>
                  <a:lnTo>
                    <a:pt x="770794" y="3101755"/>
                  </a:lnTo>
                  <a:lnTo>
                    <a:pt x="808744" y="3125610"/>
                  </a:lnTo>
                  <a:lnTo>
                    <a:pt x="847364" y="3148474"/>
                  </a:lnTo>
                  <a:lnTo>
                    <a:pt x="886636" y="3170330"/>
                  </a:lnTo>
                  <a:lnTo>
                    <a:pt x="926543" y="3191160"/>
                  </a:lnTo>
                  <a:lnTo>
                    <a:pt x="967066" y="3210946"/>
                  </a:lnTo>
                  <a:lnTo>
                    <a:pt x="1008188" y="3229671"/>
                  </a:lnTo>
                  <a:lnTo>
                    <a:pt x="1049890" y="3247317"/>
                  </a:lnTo>
                  <a:lnTo>
                    <a:pt x="1092156" y="3263866"/>
                  </a:lnTo>
                  <a:lnTo>
                    <a:pt x="1134968" y="3279301"/>
                  </a:lnTo>
                  <a:lnTo>
                    <a:pt x="1178307" y="3293602"/>
                  </a:lnTo>
                  <a:lnTo>
                    <a:pt x="1222156" y="3306754"/>
                  </a:lnTo>
                  <a:lnTo>
                    <a:pt x="1266497" y="3318737"/>
                  </a:lnTo>
                  <a:lnTo>
                    <a:pt x="1311313" y="3329535"/>
                  </a:lnTo>
                  <a:lnTo>
                    <a:pt x="1356585" y="3339128"/>
                  </a:lnTo>
                  <a:lnTo>
                    <a:pt x="1402296" y="3347501"/>
                  </a:lnTo>
                  <a:lnTo>
                    <a:pt x="1448428" y="3354634"/>
                  </a:lnTo>
                  <a:lnTo>
                    <a:pt x="1494963" y="3360510"/>
                  </a:lnTo>
                  <a:lnTo>
                    <a:pt x="1541884" y="3365111"/>
                  </a:lnTo>
                  <a:lnTo>
                    <a:pt x="1589172" y="3368419"/>
                  </a:lnTo>
                  <a:lnTo>
                    <a:pt x="1636811" y="3370417"/>
                  </a:lnTo>
                  <a:lnTo>
                    <a:pt x="1684782" y="3371088"/>
                  </a:lnTo>
                  <a:lnTo>
                    <a:pt x="1732752" y="3370417"/>
                  </a:lnTo>
                  <a:lnTo>
                    <a:pt x="1780391" y="3368419"/>
                  </a:lnTo>
                  <a:lnTo>
                    <a:pt x="1827679" y="3365111"/>
                  </a:lnTo>
                  <a:lnTo>
                    <a:pt x="1874600" y="3360510"/>
                  </a:lnTo>
                  <a:lnTo>
                    <a:pt x="1921135" y="3354634"/>
                  </a:lnTo>
                  <a:lnTo>
                    <a:pt x="1967267" y="3347501"/>
                  </a:lnTo>
                  <a:lnTo>
                    <a:pt x="2012978" y="3339128"/>
                  </a:lnTo>
                  <a:lnTo>
                    <a:pt x="2058250" y="3329535"/>
                  </a:lnTo>
                  <a:lnTo>
                    <a:pt x="2103066" y="3318737"/>
                  </a:lnTo>
                  <a:lnTo>
                    <a:pt x="2147407" y="3306754"/>
                  </a:lnTo>
                  <a:lnTo>
                    <a:pt x="2191256" y="3293602"/>
                  </a:lnTo>
                  <a:lnTo>
                    <a:pt x="2234595" y="3279301"/>
                  </a:lnTo>
                  <a:lnTo>
                    <a:pt x="2277407" y="3263866"/>
                  </a:lnTo>
                  <a:lnTo>
                    <a:pt x="2319673" y="3247317"/>
                  </a:lnTo>
                  <a:lnTo>
                    <a:pt x="2361375" y="3229671"/>
                  </a:lnTo>
                  <a:lnTo>
                    <a:pt x="2402497" y="3210946"/>
                  </a:lnTo>
                  <a:lnTo>
                    <a:pt x="2443020" y="3191160"/>
                  </a:lnTo>
                  <a:lnTo>
                    <a:pt x="2482927" y="3170330"/>
                  </a:lnTo>
                  <a:lnTo>
                    <a:pt x="2522199" y="3148474"/>
                  </a:lnTo>
                  <a:lnTo>
                    <a:pt x="2560819" y="3125610"/>
                  </a:lnTo>
                  <a:lnTo>
                    <a:pt x="2598769" y="3101755"/>
                  </a:lnTo>
                  <a:lnTo>
                    <a:pt x="2636031" y="3076929"/>
                  </a:lnTo>
                  <a:lnTo>
                    <a:pt x="2672588" y="3051147"/>
                  </a:lnTo>
                  <a:lnTo>
                    <a:pt x="2708422" y="3024429"/>
                  </a:lnTo>
                  <a:lnTo>
                    <a:pt x="2743515" y="2996792"/>
                  </a:lnTo>
                  <a:lnTo>
                    <a:pt x="2777849" y="2968253"/>
                  </a:lnTo>
                  <a:lnTo>
                    <a:pt x="2811406" y="2938831"/>
                  </a:lnTo>
                  <a:lnTo>
                    <a:pt x="2844170" y="2908543"/>
                  </a:lnTo>
                  <a:lnTo>
                    <a:pt x="2876121" y="2877407"/>
                  </a:lnTo>
                  <a:lnTo>
                    <a:pt x="2907242" y="2845441"/>
                  </a:lnTo>
                  <a:lnTo>
                    <a:pt x="2937516" y="2812662"/>
                  </a:lnTo>
                  <a:lnTo>
                    <a:pt x="2966924" y="2779089"/>
                  </a:lnTo>
                  <a:lnTo>
                    <a:pt x="2995450" y="2744739"/>
                  </a:lnTo>
                  <a:lnTo>
                    <a:pt x="3023074" y="2709630"/>
                  </a:lnTo>
                  <a:lnTo>
                    <a:pt x="3049779" y="2673780"/>
                  </a:lnTo>
                  <a:lnTo>
                    <a:pt x="3075548" y="2637206"/>
                  </a:lnTo>
                  <a:lnTo>
                    <a:pt x="3100363" y="2599926"/>
                  </a:lnTo>
                  <a:lnTo>
                    <a:pt x="3124206" y="2561959"/>
                  </a:lnTo>
                  <a:lnTo>
                    <a:pt x="3147059" y="2523322"/>
                  </a:lnTo>
                  <a:lnTo>
                    <a:pt x="3168904" y="2484032"/>
                  </a:lnTo>
                  <a:lnTo>
                    <a:pt x="3189724" y="2444108"/>
                  </a:lnTo>
                  <a:lnTo>
                    <a:pt x="3209501" y="2403567"/>
                  </a:lnTo>
                  <a:lnTo>
                    <a:pt x="3228217" y="2362426"/>
                  </a:lnTo>
                  <a:lnTo>
                    <a:pt x="3245855" y="2320705"/>
                  </a:lnTo>
                  <a:lnTo>
                    <a:pt x="3262396" y="2278421"/>
                  </a:lnTo>
                  <a:lnTo>
                    <a:pt x="3277822" y="2235590"/>
                  </a:lnTo>
                  <a:lnTo>
                    <a:pt x="3292117" y="2192232"/>
                  </a:lnTo>
                  <a:lnTo>
                    <a:pt x="3305262" y="2148364"/>
                  </a:lnTo>
                  <a:lnTo>
                    <a:pt x="3317239" y="2104004"/>
                  </a:lnTo>
                  <a:lnTo>
                    <a:pt x="3328031" y="2059169"/>
                  </a:lnTo>
                  <a:lnTo>
                    <a:pt x="3337620" y="2013877"/>
                  </a:lnTo>
                  <a:lnTo>
                    <a:pt x="3345988" y="1968147"/>
                  </a:lnTo>
                  <a:lnTo>
                    <a:pt x="3353118" y="1921996"/>
                  </a:lnTo>
                  <a:lnTo>
                    <a:pt x="3358991" y="1875441"/>
                  </a:lnTo>
                  <a:lnTo>
                    <a:pt x="3363590" y="1828500"/>
                  </a:lnTo>
                  <a:lnTo>
                    <a:pt x="3366897" y="1781192"/>
                  </a:lnTo>
                  <a:lnTo>
                    <a:pt x="3368894" y="1733534"/>
                  </a:lnTo>
                  <a:lnTo>
                    <a:pt x="3369564" y="1685544"/>
                  </a:lnTo>
                  <a:lnTo>
                    <a:pt x="3368894" y="1637553"/>
                  </a:lnTo>
                  <a:lnTo>
                    <a:pt x="3366897" y="1589895"/>
                  </a:lnTo>
                  <a:lnTo>
                    <a:pt x="3363590" y="1542587"/>
                  </a:lnTo>
                  <a:lnTo>
                    <a:pt x="3358991" y="1495646"/>
                  </a:lnTo>
                  <a:lnTo>
                    <a:pt x="3353118" y="1449091"/>
                  </a:lnTo>
                  <a:lnTo>
                    <a:pt x="3345988" y="1402940"/>
                  </a:lnTo>
                  <a:lnTo>
                    <a:pt x="3337620" y="1357210"/>
                  </a:lnTo>
                  <a:lnTo>
                    <a:pt x="3328031" y="1311918"/>
                  </a:lnTo>
                  <a:lnTo>
                    <a:pt x="3317239" y="1267083"/>
                  </a:lnTo>
                  <a:lnTo>
                    <a:pt x="3305262" y="1222723"/>
                  </a:lnTo>
                  <a:lnTo>
                    <a:pt x="3292117" y="1178855"/>
                  </a:lnTo>
                  <a:lnTo>
                    <a:pt x="3277822" y="1135497"/>
                  </a:lnTo>
                  <a:lnTo>
                    <a:pt x="3262396" y="1092666"/>
                  </a:lnTo>
                  <a:lnTo>
                    <a:pt x="3245855" y="1050382"/>
                  </a:lnTo>
                  <a:lnTo>
                    <a:pt x="3228217" y="1008661"/>
                  </a:lnTo>
                  <a:lnTo>
                    <a:pt x="3209501" y="967520"/>
                  </a:lnTo>
                  <a:lnTo>
                    <a:pt x="3189724" y="926979"/>
                  </a:lnTo>
                  <a:lnTo>
                    <a:pt x="3168904" y="887055"/>
                  </a:lnTo>
                  <a:lnTo>
                    <a:pt x="3147059" y="847765"/>
                  </a:lnTo>
                  <a:lnTo>
                    <a:pt x="3124206" y="809128"/>
                  </a:lnTo>
                  <a:lnTo>
                    <a:pt x="3100363" y="771161"/>
                  </a:lnTo>
                  <a:lnTo>
                    <a:pt x="3075548" y="733881"/>
                  </a:lnTo>
                  <a:lnTo>
                    <a:pt x="3049779" y="697307"/>
                  </a:lnTo>
                  <a:lnTo>
                    <a:pt x="3023074" y="661457"/>
                  </a:lnTo>
                  <a:lnTo>
                    <a:pt x="2995450" y="626348"/>
                  </a:lnTo>
                  <a:lnTo>
                    <a:pt x="2966924" y="591998"/>
                  </a:lnTo>
                  <a:lnTo>
                    <a:pt x="2937516" y="558425"/>
                  </a:lnTo>
                  <a:lnTo>
                    <a:pt x="2907242" y="525646"/>
                  </a:lnTo>
                  <a:lnTo>
                    <a:pt x="2876121" y="493680"/>
                  </a:lnTo>
                  <a:lnTo>
                    <a:pt x="2844170" y="462544"/>
                  </a:lnTo>
                  <a:lnTo>
                    <a:pt x="2811406" y="432256"/>
                  </a:lnTo>
                  <a:lnTo>
                    <a:pt x="2777849" y="402834"/>
                  </a:lnTo>
                  <a:lnTo>
                    <a:pt x="2743515" y="374295"/>
                  </a:lnTo>
                  <a:lnTo>
                    <a:pt x="2708422" y="346658"/>
                  </a:lnTo>
                  <a:lnTo>
                    <a:pt x="2672588" y="319940"/>
                  </a:lnTo>
                  <a:lnTo>
                    <a:pt x="2636031" y="294158"/>
                  </a:lnTo>
                  <a:lnTo>
                    <a:pt x="2598769" y="269332"/>
                  </a:lnTo>
                  <a:lnTo>
                    <a:pt x="2560819" y="245477"/>
                  </a:lnTo>
                  <a:lnTo>
                    <a:pt x="2522199" y="222613"/>
                  </a:lnTo>
                  <a:lnTo>
                    <a:pt x="2482927" y="200757"/>
                  </a:lnTo>
                  <a:lnTo>
                    <a:pt x="2443020" y="179927"/>
                  </a:lnTo>
                  <a:lnTo>
                    <a:pt x="2402497" y="160141"/>
                  </a:lnTo>
                  <a:lnTo>
                    <a:pt x="2361375" y="141416"/>
                  </a:lnTo>
                  <a:lnTo>
                    <a:pt x="2319673" y="123770"/>
                  </a:lnTo>
                  <a:lnTo>
                    <a:pt x="2277407" y="107221"/>
                  </a:lnTo>
                  <a:lnTo>
                    <a:pt x="2234595" y="91786"/>
                  </a:lnTo>
                  <a:lnTo>
                    <a:pt x="2191256" y="77485"/>
                  </a:lnTo>
                  <a:lnTo>
                    <a:pt x="2147407" y="64333"/>
                  </a:lnTo>
                  <a:lnTo>
                    <a:pt x="2103066" y="52350"/>
                  </a:lnTo>
                  <a:lnTo>
                    <a:pt x="2058250" y="41552"/>
                  </a:lnTo>
                  <a:lnTo>
                    <a:pt x="2012978" y="31959"/>
                  </a:lnTo>
                  <a:lnTo>
                    <a:pt x="1967267" y="23586"/>
                  </a:lnTo>
                  <a:lnTo>
                    <a:pt x="1921135" y="16453"/>
                  </a:lnTo>
                  <a:lnTo>
                    <a:pt x="1874600" y="10577"/>
                  </a:lnTo>
                  <a:lnTo>
                    <a:pt x="1827679" y="5976"/>
                  </a:lnTo>
                  <a:lnTo>
                    <a:pt x="1780391" y="2668"/>
                  </a:lnTo>
                  <a:lnTo>
                    <a:pt x="1732752" y="670"/>
                  </a:lnTo>
                  <a:lnTo>
                    <a:pt x="1684782" y="0"/>
                  </a:lnTo>
                  <a:close/>
                </a:path>
              </a:pathLst>
            </a:custGeom>
            <a:solidFill>
              <a:srgbClr val="D13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0388" y="6198593"/>
              <a:ext cx="169637" cy="2078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50123" y="5452884"/>
              <a:ext cx="1727200" cy="1414780"/>
            </a:xfrm>
            <a:custGeom>
              <a:avLst/>
              <a:gdLst/>
              <a:ahLst/>
              <a:cxnLst/>
              <a:rect l="l" t="t" r="r" b="b"/>
              <a:pathLst>
                <a:path w="1727200" h="1414779">
                  <a:moveTo>
                    <a:pt x="1695373" y="892340"/>
                  </a:moveTo>
                  <a:lnTo>
                    <a:pt x="1645970" y="909624"/>
                  </a:lnTo>
                  <a:lnTo>
                    <a:pt x="1592376" y="915758"/>
                  </a:lnTo>
                  <a:lnTo>
                    <a:pt x="1008113" y="915758"/>
                  </a:lnTo>
                  <a:lnTo>
                    <a:pt x="987336" y="958303"/>
                  </a:lnTo>
                  <a:lnTo>
                    <a:pt x="954887" y="992073"/>
                  </a:lnTo>
                  <a:lnTo>
                    <a:pt x="913295" y="1014310"/>
                  </a:lnTo>
                  <a:lnTo>
                    <a:pt x="865098" y="1022311"/>
                  </a:lnTo>
                  <a:lnTo>
                    <a:pt x="816876" y="1014310"/>
                  </a:lnTo>
                  <a:lnTo>
                    <a:pt x="775284" y="992073"/>
                  </a:lnTo>
                  <a:lnTo>
                    <a:pt x="742848" y="958303"/>
                  </a:lnTo>
                  <a:lnTo>
                    <a:pt x="722071" y="915720"/>
                  </a:lnTo>
                  <a:lnTo>
                    <a:pt x="110490" y="914158"/>
                  </a:lnTo>
                  <a:lnTo>
                    <a:pt x="58851" y="902233"/>
                  </a:lnTo>
                  <a:lnTo>
                    <a:pt x="34747" y="892314"/>
                  </a:lnTo>
                  <a:lnTo>
                    <a:pt x="34747" y="1279817"/>
                  </a:lnTo>
                  <a:lnTo>
                    <a:pt x="41795" y="1323174"/>
                  </a:lnTo>
                  <a:lnTo>
                    <a:pt x="61417" y="1360919"/>
                  </a:lnTo>
                  <a:lnTo>
                    <a:pt x="91274" y="1390751"/>
                  </a:lnTo>
                  <a:lnTo>
                    <a:pt x="129070" y="1410335"/>
                  </a:lnTo>
                  <a:lnTo>
                    <a:pt x="153263" y="1414272"/>
                  </a:lnTo>
                  <a:lnTo>
                    <a:pt x="1576857" y="1414272"/>
                  </a:lnTo>
                  <a:lnTo>
                    <a:pt x="1638846" y="1390751"/>
                  </a:lnTo>
                  <a:lnTo>
                    <a:pt x="1668716" y="1360919"/>
                  </a:lnTo>
                  <a:lnTo>
                    <a:pt x="1688325" y="1323174"/>
                  </a:lnTo>
                  <a:lnTo>
                    <a:pt x="1695373" y="1279817"/>
                  </a:lnTo>
                  <a:lnTo>
                    <a:pt x="1695373" y="892340"/>
                  </a:lnTo>
                  <a:close/>
                </a:path>
                <a:path w="1727200" h="1414779">
                  <a:moveTo>
                    <a:pt x="1726692" y="337451"/>
                  </a:moveTo>
                  <a:lnTo>
                    <a:pt x="1702333" y="276364"/>
                  </a:lnTo>
                  <a:lnTo>
                    <a:pt x="1671231" y="246532"/>
                  </a:lnTo>
                  <a:lnTo>
                    <a:pt x="1631861" y="226949"/>
                  </a:lnTo>
                  <a:lnTo>
                    <a:pt x="1586636" y="219900"/>
                  </a:lnTo>
                  <a:lnTo>
                    <a:pt x="1256042" y="219900"/>
                  </a:lnTo>
                  <a:lnTo>
                    <a:pt x="1244536" y="174612"/>
                  </a:lnTo>
                  <a:lnTo>
                    <a:pt x="1225550" y="132842"/>
                  </a:lnTo>
                  <a:lnTo>
                    <a:pt x="1199832" y="95351"/>
                  </a:lnTo>
                  <a:lnTo>
                    <a:pt x="1168171" y="62915"/>
                  </a:lnTo>
                  <a:lnTo>
                    <a:pt x="1131341" y="36334"/>
                  </a:lnTo>
                  <a:lnTo>
                    <a:pt x="1123429" y="32512"/>
                  </a:lnTo>
                  <a:lnTo>
                    <a:pt x="1123429" y="219900"/>
                  </a:lnTo>
                  <a:lnTo>
                    <a:pt x="606666" y="219900"/>
                  </a:lnTo>
                  <a:lnTo>
                    <a:pt x="625475" y="183210"/>
                  </a:lnTo>
                  <a:lnTo>
                    <a:pt x="654138" y="154190"/>
                  </a:lnTo>
                  <a:lnTo>
                    <a:pt x="690549" y="135115"/>
                  </a:lnTo>
                  <a:lnTo>
                    <a:pt x="732599" y="128257"/>
                  </a:lnTo>
                  <a:lnTo>
                    <a:pt x="997508" y="128257"/>
                  </a:lnTo>
                  <a:lnTo>
                    <a:pt x="1039545" y="135115"/>
                  </a:lnTo>
                  <a:lnTo>
                    <a:pt x="1075956" y="154190"/>
                  </a:lnTo>
                  <a:lnTo>
                    <a:pt x="1104620" y="183210"/>
                  </a:lnTo>
                  <a:lnTo>
                    <a:pt x="1123429" y="219900"/>
                  </a:lnTo>
                  <a:lnTo>
                    <a:pt x="1123429" y="32512"/>
                  </a:lnTo>
                  <a:lnTo>
                    <a:pt x="1090104" y="16383"/>
                  </a:lnTo>
                  <a:lnTo>
                    <a:pt x="1045235" y="3848"/>
                  </a:lnTo>
                  <a:lnTo>
                    <a:pt x="1003033" y="0"/>
                  </a:lnTo>
                  <a:lnTo>
                    <a:pt x="727062" y="0"/>
                  </a:lnTo>
                  <a:lnTo>
                    <a:pt x="684872" y="3848"/>
                  </a:lnTo>
                  <a:lnTo>
                    <a:pt x="640003" y="16383"/>
                  </a:lnTo>
                  <a:lnTo>
                    <a:pt x="598766" y="36334"/>
                  </a:lnTo>
                  <a:lnTo>
                    <a:pt x="561936" y="62915"/>
                  </a:lnTo>
                  <a:lnTo>
                    <a:pt x="530275" y="95351"/>
                  </a:lnTo>
                  <a:lnTo>
                    <a:pt x="504558" y="132842"/>
                  </a:lnTo>
                  <a:lnTo>
                    <a:pt x="485559" y="174612"/>
                  </a:lnTo>
                  <a:lnTo>
                    <a:pt x="474052" y="219900"/>
                  </a:lnTo>
                  <a:lnTo>
                    <a:pt x="143497" y="219900"/>
                  </a:lnTo>
                  <a:lnTo>
                    <a:pt x="98259" y="226949"/>
                  </a:lnTo>
                  <a:lnTo>
                    <a:pt x="58889" y="246532"/>
                  </a:lnTo>
                  <a:lnTo>
                    <a:pt x="27774" y="276364"/>
                  </a:lnTo>
                  <a:lnTo>
                    <a:pt x="7340" y="314134"/>
                  </a:lnTo>
                  <a:lnTo>
                    <a:pt x="0" y="357454"/>
                  </a:lnTo>
                  <a:lnTo>
                    <a:pt x="76" y="675411"/>
                  </a:lnTo>
                  <a:lnTo>
                    <a:pt x="7061" y="718553"/>
                  </a:lnTo>
                  <a:lnTo>
                    <a:pt x="26644" y="756323"/>
                  </a:lnTo>
                  <a:lnTo>
                    <a:pt x="54165" y="783805"/>
                  </a:lnTo>
                  <a:lnTo>
                    <a:pt x="94322" y="805637"/>
                  </a:lnTo>
                  <a:lnTo>
                    <a:pt x="94564" y="805637"/>
                  </a:lnTo>
                  <a:lnTo>
                    <a:pt x="138099" y="812647"/>
                  </a:lnTo>
                  <a:lnTo>
                    <a:pt x="715543" y="812647"/>
                  </a:lnTo>
                  <a:lnTo>
                    <a:pt x="719759" y="783805"/>
                  </a:lnTo>
                  <a:lnTo>
                    <a:pt x="729107" y="757021"/>
                  </a:lnTo>
                  <a:lnTo>
                    <a:pt x="761352" y="711784"/>
                  </a:lnTo>
                  <a:lnTo>
                    <a:pt x="763168" y="710323"/>
                  </a:lnTo>
                  <a:lnTo>
                    <a:pt x="770026" y="704075"/>
                  </a:lnTo>
                  <a:lnTo>
                    <a:pt x="776224" y="698919"/>
                  </a:lnTo>
                  <a:lnTo>
                    <a:pt x="785380" y="692861"/>
                  </a:lnTo>
                  <a:lnTo>
                    <a:pt x="788022" y="691769"/>
                  </a:lnTo>
                  <a:lnTo>
                    <a:pt x="796264" y="687082"/>
                  </a:lnTo>
                  <a:lnTo>
                    <a:pt x="801674" y="683793"/>
                  </a:lnTo>
                  <a:lnTo>
                    <a:pt x="812520" y="679297"/>
                  </a:lnTo>
                  <a:lnTo>
                    <a:pt x="817600" y="678180"/>
                  </a:lnTo>
                  <a:lnTo>
                    <a:pt x="826833" y="675411"/>
                  </a:lnTo>
                  <a:lnTo>
                    <a:pt x="865060" y="669848"/>
                  </a:lnTo>
                  <a:lnTo>
                    <a:pt x="872642" y="670052"/>
                  </a:lnTo>
                  <a:lnTo>
                    <a:pt x="903236" y="675411"/>
                  </a:lnTo>
                  <a:lnTo>
                    <a:pt x="912469" y="678180"/>
                  </a:lnTo>
                  <a:lnTo>
                    <a:pt x="917575" y="679297"/>
                  </a:lnTo>
                  <a:lnTo>
                    <a:pt x="922299" y="681316"/>
                  </a:lnTo>
                  <a:lnTo>
                    <a:pt x="928293" y="683793"/>
                  </a:lnTo>
                  <a:lnTo>
                    <a:pt x="933754" y="687082"/>
                  </a:lnTo>
                  <a:lnTo>
                    <a:pt x="939342" y="690270"/>
                  </a:lnTo>
                  <a:lnTo>
                    <a:pt x="941882" y="691769"/>
                  </a:lnTo>
                  <a:lnTo>
                    <a:pt x="944651" y="692861"/>
                  </a:lnTo>
                  <a:lnTo>
                    <a:pt x="953871" y="698919"/>
                  </a:lnTo>
                  <a:lnTo>
                    <a:pt x="960043" y="704075"/>
                  </a:lnTo>
                  <a:lnTo>
                    <a:pt x="966851" y="710323"/>
                  </a:lnTo>
                  <a:lnTo>
                    <a:pt x="967867" y="710958"/>
                  </a:lnTo>
                  <a:lnTo>
                    <a:pt x="1000975" y="757021"/>
                  </a:lnTo>
                  <a:lnTo>
                    <a:pt x="1014539" y="812647"/>
                  </a:lnTo>
                  <a:lnTo>
                    <a:pt x="1592351" y="812647"/>
                  </a:lnTo>
                  <a:lnTo>
                    <a:pt x="1635887" y="805637"/>
                  </a:lnTo>
                  <a:lnTo>
                    <a:pt x="1673694" y="786104"/>
                  </a:lnTo>
                  <a:lnTo>
                    <a:pt x="1703514" y="756323"/>
                  </a:lnTo>
                  <a:lnTo>
                    <a:pt x="1723072" y="718553"/>
                  </a:lnTo>
                  <a:lnTo>
                    <a:pt x="1726692" y="696087"/>
                  </a:lnTo>
                  <a:lnTo>
                    <a:pt x="1726692" y="669848"/>
                  </a:lnTo>
                  <a:lnTo>
                    <a:pt x="1726692" y="337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482719" y="4562093"/>
            <a:ext cx="509270" cy="3304540"/>
          </a:xfrm>
          <a:custGeom>
            <a:avLst/>
            <a:gdLst/>
            <a:ahLst/>
            <a:cxnLst/>
            <a:rect l="l" t="t" r="r" b="b"/>
            <a:pathLst>
              <a:path w="509270" h="3304540">
                <a:moveTo>
                  <a:pt x="509143" y="1652016"/>
                </a:moveTo>
                <a:lnTo>
                  <a:pt x="487375" y="1632966"/>
                </a:lnTo>
                <a:lnTo>
                  <a:pt x="416560" y="1570990"/>
                </a:lnTo>
                <a:lnTo>
                  <a:pt x="409956" y="1567268"/>
                </a:lnTo>
                <a:lnTo>
                  <a:pt x="385000" y="1586611"/>
                </a:lnTo>
                <a:lnTo>
                  <a:pt x="386842" y="1593672"/>
                </a:lnTo>
                <a:lnTo>
                  <a:pt x="391414" y="1599692"/>
                </a:lnTo>
                <a:lnTo>
                  <a:pt x="429425" y="1632966"/>
                </a:lnTo>
                <a:lnTo>
                  <a:pt x="43840" y="1632966"/>
                </a:lnTo>
                <a:lnTo>
                  <a:pt x="448056" y="81991"/>
                </a:lnTo>
                <a:lnTo>
                  <a:pt x="470662" y="127127"/>
                </a:lnTo>
                <a:lnTo>
                  <a:pt x="475310" y="133083"/>
                </a:lnTo>
                <a:lnTo>
                  <a:pt x="481660" y="136677"/>
                </a:lnTo>
                <a:lnTo>
                  <a:pt x="488886" y="137617"/>
                </a:lnTo>
                <a:lnTo>
                  <a:pt x="496189" y="135636"/>
                </a:lnTo>
                <a:lnTo>
                  <a:pt x="502132" y="130987"/>
                </a:lnTo>
                <a:lnTo>
                  <a:pt x="505726" y="124637"/>
                </a:lnTo>
                <a:lnTo>
                  <a:pt x="506666" y="117411"/>
                </a:lnTo>
                <a:lnTo>
                  <a:pt x="504698" y="110109"/>
                </a:lnTo>
                <a:lnTo>
                  <a:pt x="461302" y="23241"/>
                </a:lnTo>
                <a:lnTo>
                  <a:pt x="449707" y="0"/>
                </a:lnTo>
                <a:lnTo>
                  <a:pt x="347980" y="69215"/>
                </a:lnTo>
                <a:lnTo>
                  <a:pt x="342658" y="74599"/>
                </a:lnTo>
                <a:lnTo>
                  <a:pt x="339953" y="81381"/>
                </a:lnTo>
                <a:lnTo>
                  <a:pt x="339991" y="88684"/>
                </a:lnTo>
                <a:lnTo>
                  <a:pt x="342900" y="95631"/>
                </a:lnTo>
                <a:lnTo>
                  <a:pt x="348322" y="100952"/>
                </a:lnTo>
                <a:lnTo>
                  <a:pt x="355104" y="103657"/>
                </a:lnTo>
                <a:lnTo>
                  <a:pt x="362292" y="103657"/>
                </a:lnTo>
                <a:lnTo>
                  <a:pt x="369316" y="100711"/>
                </a:lnTo>
                <a:lnTo>
                  <a:pt x="411137" y="72326"/>
                </a:lnTo>
                <a:lnTo>
                  <a:pt x="0" y="1650238"/>
                </a:lnTo>
                <a:lnTo>
                  <a:pt x="9690" y="1652790"/>
                </a:lnTo>
                <a:lnTo>
                  <a:pt x="0" y="1655318"/>
                </a:lnTo>
                <a:lnTo>
                  <a:pt x="412623" y="3231794"/>
                </a:lnTo>
                <a:lnTo>
                  <a:pt x="370840" y="3203448"/>
                </a:lnTo>
                <a:lnTo>
                  <a:pt x="363829" y="3200501"/>
                </a:lnTo>
                <a:lnTo>
                  <a:pt x="356450" y="3200501"/>
                </a:lnTo>
                <a:lnTo>
                  <a:pt x="349719" y="3203206"/>
                </a:lnTo>
                <a:lnTo>
                  <a:pt x="344297" y="3208528"/>
                </a:lnTo>
                <a:lnTo>
                  <a:pt x="341401" y="3215487"/>
                </a:lnTo>
                <a:lnTo>
                  <a:pt x="341401" y="3222790"/>
                </a:lnTo>
                <a:lnTo>
                  <a:pt x="344106" y="3229572"/>
                </a:lnTo>
                <a:lnTo>
                  <a:pt x="349377" y="3234944"/>
                </a:lnTo>
                <a:lnTo>
                  <a:pt x="451231" y="3304032"/>
                </a:lnTo>
                <a:lnTo>
                  <a:pt x="462800" y="3280791"/>
                </a:lnTo>
                <a:lnTo>
                  <a:pt x="506095" y="3193923"/>
                </a:lnTo>
                <a:lnTo>
                  <a:pt x="508063" y="3186633"/>
                </a:lnTo>
                <a:lnTo>
                  <a:pt x="507123" y="3179407"/>
                </a:lnTo>
                <a:lnTo>
                  <a:pt x="503529" y="3173057"/>
                </a:lnTo>
                <a:lnTo>
                  <a:pt x="497586" y="3168396"/>
                </a:lnTo>
                <a:lnTo>
                  <a:pt x="490283" y="3166427"/>
                </a:lnTo>
                <a:lnTo>
                  <a:pt x="483057" y="3167367"/>
                </a:lnTo>
                <a:lnTo>
                  <a:pt x="476707" y="3170961"/>
                </a:lnTo>
                <a:lnTo>
                  <a:pt x="472059" y="3176905"/>
                </a:lnTo>
                <a:lnTo>
                  <a:pt x="449453" y="3222167"/>
                </a:lnTo>
                <a:lnTo>
                  <a:pt x="43472" y="1671066"/>
                </a:lnTo>
                <a:lnTo>
                  <a:pt x="429425" y="1671066"/>
                </a:lnTo>
                <a:lnTo>
                  <a:pt x="391414" y="1704340"/>
                </a:lnTo>
                <a:lnTo>
                  <a:pt x="386842" y="1710372"/>
                </a:lnTo>
                <a:lnTo>
                  <a:pt x="385000" y="1717433"/>
                </a:lnTo>
                <a:lnTo>
                  <a:pt x="385902" y="1724672"/>
                </a:lnTo>
                <a:lnTo>
                  <a:pt x="389636" y="1731264"/>
                </a:lnTo>
                <a:lnTo>
                  <a:pt x="395655" y="1735836"/>
                </a:lnTo>
                <a:lnTo>
                  <a:pt x="402717" y="1737677"/>
                </a:lnTo>
                <a:lnTo>
                  <a:pt x="409956" y="1736775"/>
                </a:lnTo>
                <a:lnTo>
                  <a:pt x="416560" y="1733042"/>
                </a:lnTo>
                <a:lnTo>
                  <a:pt x="487375" y="1671066"/>
                </a:lnTo>
                <a:lnTo>
                  <a:pt x="509143" y="165201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69382" y="3728720"/>
            <a:ext cx="549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60" dirty="0">
                <a:solidFill>
                  <a:srgbClr val="D13303"/>
                </a:solidFill>
                <a:latin typeface="Arial"/>
                <a:cs typeface="Arial"/>
              </a:rPr>
              <a:t>01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9382" y="5915405"/>
            <a:ext cx="549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60" dirty="0">
                <a:solidFill>
                  <a:srgbClr val="D13303"/>
                </a:solidFill>
                <a:latin typeface="Arial"/>
                <a:cs typeface="Arial"/>
              </a:rPr>
              <a:t>02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9382" y="8101965"/>
            <a:ext cx="549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60" dirty="0">
                <a:solidFill>
                  <a:srgbClr val="D13303"/>
                </a:solidFill>
                <a:latin typeface="Arial"/>
                <a:cs typeface="Arial"/>
              </a:rPr>
              <a:t>03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1335</Words>
  <Application>Microsoft Office PowerPoint</Application>
  <PresentationFormat>Произвольный</PresentationFormat>
  <Paragraphs>501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MT</vt:lpstr>
      <vt:lpstr>Calibri</vt:lpstr>
      <vt:lpstr>Microsoft Sans Serif</vt:lpstr>
      <vt:lpstr>Times New Roman</vt:lpstr>
      <vt:lpstr>Office Theme</vt:lpstr>
      <vt:lpstr>Презентация PowerPoint</vt:lpstr>
      <vt:lpstr>Послание Главы Государства Касым-Жомарта Токаева «КОНСТРУКТИВНЫЙ ОБЩЕСТВЕННЫЙ ДИАЛОГ – ОСНОВА СТАБИЛЬНОСТИ И ПРОЦВЕТАНИЯ КАЗАХСТАНА»</vt:lpstr>
      <vt:lpstr>Цели и задачи</vt:lpstr>
      <vt:lpstr>SWOT и PEST анализы проекта</vt:lpstr>
      <vt:lpstr>Ishikawa diagram</vt:lpstr>
      <vt:lpstr>ВЕХИ проекта:</vt:lpstr>
      <vt:lpstr>Сетевое расписание (в днях)</vt:lpstr>
      <vt:lpstr>Общая продолжительность: 171-175 дней</vt:lpstr>
      <vt:lpstr>KPI проекта :</vt:lpstr>
      <vt:lpstr>Презентация PowerPoint</vt:lpstr>
      <vt:lpstr>Проект реализуется без финансовых вложений, за счет доступных ресурсов Академии:</vt:lpstr>
      <vt:lpstr>Матрица заинтересованных сторон (Минделоу):</vt:lpstr>
      <vt:lpstr>Матрица ответственности (RACI)</vt:lpstr>
      <vt:lpstr>Презентация PowerPoint</vt:lpstr>
      <vt:lpstr>Журнал извлечения уроков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Black Modern Digital Innovation Presentation</dc:title>
  <dc:creator>Аслан Қожаханов</dc:creator>
  <cp:lastModifiedBy>Аслан Қожаханов</cp:lastModifiedBy>
  <cp:revision>6</cp:revision>
  <dcterms:created xsi:type="dcterms:W3CDTF">2025-02-13T05:57:55Z</dcterms:created>
  <dcterms:modified xsi:type="dcterms:W3CDTF">2025-02-13T06:39:37Z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2025-02-13T00:00:00Z</vt:filetime>
  </property>
  <property fmtid="{D5CDD505-2E9C-101B-9397-08002B2CF9AE}" pid="5" name="Producer">
    <vt:lpwstr>Microsoft® PowerPoint® 2019</vt:lpwstr>
  </property>
</Properties>
</file>